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8"/>
  </p:notesMasterIdLst>
  <p:handoutMasterIdLst>
    <p:handoutMasterId r:id="rId69"/>
  </p:handoutMasterIdLst>
  <p:sldIdLst>
    <p:sldId id="799" r:id="rId2"/>
    <p:sldId id="800" r:id="rId3"/>
    <p:sldId id="798" r:id="rId4"/>
    <p:sldId id="294" r:id="rId5"/>
    <p:sldId id="795" r:id="rId6"/>
    <p:sldId id="796" r:id="rId7"/>
    <p:sldId id="797" r:id="rId8"/>
    <p:sldId id="347" r:id="rId9"/>
    <p:sldId id="794" r:id="rId10"/>
    <p:sldId id="801" r:id="rId11"/>
    <p:sldId id="825" r:id="rId12"/>
    <p:sldId id="826" r:id="rId13"/>
    <p:sldId id="827" r:id="rId14"/>
    <p:sldId id="828" r:id="rId15"/>
    <p:sldId id="772" r:id="rId16"/>
    <p:sldId id="775" r:id="rId17"/>
    <p:sldId id="829" r:id="rId18"/>
    <p:sldId id="830" r:id="rId19"/>
    <p:sldId id="831" r:id="rId20"/>
    <p:sldId id="804" r:id="rId21"/>
    <p:sldId id="832" r:id="rId22"/>
    <p:sldId id="805" r:id="rId23"/>
    <p:sldId id="833" r:id="rId24"/>
    <p:sldId id="834" r:id="rId25"/>
    <p:sldId id="844" r:id="rId26"/>
    <p:sldId id="835" r:id="rId27"/>
    <p:sldId id="257" r:id="rId28"/>
    <p:sldId id="258" r:id="rId29"/>
    <p:sldId id="266" r:id="rId30"/>
    <p:sldId id="265" r:id="rId31"/>
    <p:sldId id="293" r:id="rId32"/>
    <p:sldId id="307" r:id="rId33"/>
    <p:sldId id="291" r:id="rId34"/>
    <p:sldId id="292" r:id="rId35"/>
    <p:sldId id="283" r:id="rId36"/>
    <p:sldId id="306" r:id="rId37"/>
    <p:sldId id="262" r:id="rId38"/>
    <p:sldId id="302" r:id="rId39"/>
    <p:sldId id="274" r:id="rId40"/>
    <p:sldId id="281" r:id="rId41"/>
    <p:sldId id="845" r:id="rId42"/>
    <p:sldId id="846" r:id="rId43"/>
    <p:sldId id="310" r:id="rId44"/>
    <p:sldId id="305" r:id="rId45"/>
    <p:sldId id="299" r:id="rId46"/>
    <p:sldId id="303" r:id="rId47"/>
    <p:sldId id="296" r:id="rId48"/>
    <p:sldId id="301" r:id="rId49"/>
    <p:sldId id="311" r:id="rId50"/>
    <p:sldId id="298" r:id="rId51"/>
    <p:sldId id="300" r:id="rId52"/>
    <p:sldId id="308" r:id="rId53"/>
    <p:sldId id="837" r:id="rId54"/>
    <p:sldId id="802" r:id="rId55"/>
    <p:sldId id="838" r:id="rId56"/>
    <p:sldId id="839" r:id="rId57"/>
    <p:sldId id="806" r:id="rId58"/>
    <p:sldId id="807" r:id="rId59"/>
    <p:sldId id="803" r:id="rId60"/>
    <p:sldId id="808" r:id="rId61"/>
    <p:sldId id="809" r:id="rId62"/>
    <p:sldId id="793" r:id="rId63"/>
    <p:sldId id="840" r:id="rId64"/>
    <p:sldId id="841" r:id="rId65"/>
    <p:sldId id="842" r:id="rId66"/>
    <p:sldId id="843" r:id="rId67"/>
  </p:sldIdLst>
  <p:sldSz cx="9144000" cy="6858000" type="screen4x3"/>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0000"/>
    <a:srgbClr val="007E00"/>
    <a:srgbClr val="006C00"/>
    <a:srgbClr val="008300"/>
    <a:srgbClr val="005EAC"/>
    <a:srgbClr val="004400"/>
    <a:srgbClr val="003B83"/>
    <a:srgbClr val="D6A300"/>
    <a:srgbClr val="F4F0D8"/>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90" autoAdjust="0"/>
    <p:restoredTop sz="93469" autoAdjust="0"/>
  </p:normalViewPr>
  <p:slideViewPr>
    <p:cSldViewPr snapToGrid="0">
      <p:cViewPr varScale="1">
        <p:scale>
          <a:sx n="97" d="100"/>
          <a:sy n="97" d="100"/>
        </p:scale>
        <p:origin x="1176" y="27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033943" cy="352375"/>
          </a:xfrm>
          <a:prstGeom prst="rect">
            <a:avLst/>
          </a:prstGeom>
        </p:spPr>
        <p:txBody>
          <a:bodyPr vert="horz" lIns="93312" tIns="46656" rIns="93312" bIns="46656" rtlCol="0"/>
          <a:lstStyle>
            <a:lvl1pPr algn="l">
              <a:defRPr sz="1200"/>
            </a:lvl1pPr>
          </a:lstStyle>
          <a:p>
            <a:endParaRPr lang="en-US"/>
          </a:p>
        </p:txBody>
      </p:sp>
      <p:sp>
        <p:nvSpPr>
          <p:cNvPr id="3" name="Date Placeholder 2"/>
          <p:cNvSpPr>
            <a:spLocks noGrp="1"/>
          </p:cNvSpPr>
          <p:nvPr>
            <p:ph type="dt" sz="quarter" idx="1"/>
          </p:nvPr>
        </p:nvSpPr>
        <p:spPr>
          <a:xfrm>
            <a:off x="5273004" y="1"/>
            <a:ext cx="4033943" cy="352375"/>
          </a:xfrm>
          <a:prstGeom prst="rect">
            <a:avLst/>
          </a:prstGeom>
        </p:spPr>
        <p:txBody>
          <a:bodyPr vert="horz" lIns="93312" tIns="46656" rIns="93312" bIns="46656" rtlCol="0"/>
          <a:lstStyle>
            <a:lvl1pPr algn="r">
              <a:defRPr sz="1200"/>
            </a:lvl1pPr>
          </a:lstStyle>
          <a:p>
            <a:fld id="{5096D8BD-97C6-4F7E-953F-0F56FF7F5737}" type="datetimeFigureOut">
              <a:rPr lang="en-US" smtClean="0"/>
              <a:t>2/7/2026</a:t>
            </a:fld>
            <a:endParaRPr lang="en-US"/>
          </a:p>
        </p:txBody>
      </p:sp>
      <p:sp>
        <p:nvSpPr>
          <p:cNvPr id="4" name="Footer Placeholder 3"/>
          <p:cNvSpPr>
            <a:spLocks noGrp="1"/>
          </p:cNvSpPr>
          <p:nvPr>
            <p:ph type="ftr" sz="quarter" idx="2"/>
          </p:nvPr>
        </p:nvSpPr>
        <p:spPr>
          <a:xfrm>
            <a:off x="2" y="6670726"/>
            <a:ext cx="4033943" cy="352374"/>
          </a:xfrm>
          <a:prstGeom prst="rect">
            <a:avLst/>
          </a:prstGeom>
        </p:spPr>
        <p:txBody>
          <a:bodyPr vert="horz" lIns="93312" tIns="46656" rIns="93312" bIns="46656" rtlCol="0" anchor="b"/>
          <a:lstStyle>
            <a:lvl1pPr algn="l">
              <a:defRPr sz="1200"/>
            </a:lvl1pPr>
          </a:lstStyle>
          <a:p>
            <a:endParaRPr lang="en-US"/>
          </a:p>
        </p:txBody>
      </p:sp>
      <p:sp>
        <p:nvSpPr>
          <p:cNvPr id="5" name="Slide Number Placeholder 4"/>
          <p:cNvSpPr>
            <a:spLocks noGrp="1"/>
          </p:cNvSpPr>
          <p:nvPr>
            <p:ph type="sldNum" sz="quarter" idx="3"/>
          </p:nvPr>
        </p:nvSpPr>
        <p:spPr>
          <a:xfrm>
            <a:off x="5273004" y="6670726"/>
            <a:ext cx="4033943" cy="352374"/>
          </a:xfrm>
          <a:prstGeom prst="rect">
            <a:avLst/>
          </a:prstGeom>
        </p:spPr>
        <p:txBody>
          <a:bodyPr vert="horz" lIns="93312" tIns="46656" rIns="93312" bIns="46656" rtlCol="0" anchor="b"/>
          <a:lstStyle>
            <a:lvl1pPr algn="r">
              <a:defRPr sz="1200"/>
            </a:lvl1pPr>
          </a:lstStyle>
          <a:p>
            <a:fld id="{4390C926-2F67-406B-BD13-C45CBAB2A57A}" type="slidenum">
              <a:rPr lang="en-US" smtClean="0"/>
              <a:t>‹#›</a:t>
            </a:fld>
            <a:endParaRPr lang="en-US"/>
          </a:p>
        </p:txBody>
      </p:sp>
    </p:spTree>
    <p:extLst>
      <p:ext uri="{BB962C8B-B14F-4D97-AF65-F5344CB8AC3E}">
        <p14:creationId xmlns:p14="http://schemas.microsoft.com/office/powerpoint/2010/main" val="3002199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4649" cy="352358"/>
          </a:xfrm>
          <a:prstGeom prst="rect">
            <a:avLst/>
          </a:prstGeom>
        </p:spPr>
        <p:txBody>
          <a:bodyPr vert="horz" lIns="91861" tIns="45930" rIns="91861" bIns="45930" rtlCol="0"/>
          <a:lstStyle>
            <a:lvl1pPr algn="l">
              <a:defRPr sz="1200"/>
            </a:lvl1pPr>
          </a:lstStyle>
          <a:p>
            <a:endParaRPr lang="en-US"/>
          </a:p>
        </p:txBody>
      </p:sp>
      <p:sp>
        <p:nvSpPr>
          <p:cNvPr id="3" name="Date Placeholder 2"/>
          <p:cNvSpPr>
            <a:spLocks noGrp="1"/>
          </p:cNvSpPr>
          <p:nvPr>
            <p:ph type="dt" idx="1"/>
          </p:nvPr>
        </p:nvSpPr>
        <p:spPr>
          <a:xfrm>
            <a:off x="5272336" y="0"/>
            <a:ext cx="4034649" cy="352358"/>
          </a:xfrm>
          <a:prstGeom prst="rect">
            <a:avLst/>
          </a:prstGeom>
        </p:spPr>
        <p:txBody>
          <a:bodyPr vert="horz" lIns="91861" tIns="45930" rIns="91861" bIns="45930" rtlCol="0"/>
          <a:lstStyle>
            <a:lvl1pPr algn="r">
              <a:defRPr sz="1200"/>
            </a:lvl1pPr>
          </a:lstStyle>
          <a:p>
            <a:fld id="{507B2EA0-4B92-4CFB-AA49-2C23A472DE09}" type="datetimeFigureOut">
              <a:rPr lang="en-US" smtClean="0"/>
              <a:t>2/7/2026</a:t>
            </a:fld>
            <a:endParaRPr lang="en-US"/>
          </a:p>
        </p:txBody>
      </p:sp>
      <p:sp>
        <p:nvSpPr>
          <p:cNvPr id="4" name="Slide Image Placeholder 3"/>
          <p:cNvSpPr>
            <a:spLocks noGrp="1" noRot="1" noChangeAspect="1"/>
          </p:cNvSpPr>
          <p:nvPr>
            <p:ph type="sldImg" idx="2"/>
          </p:nvPr>
        </p:nvSpPr>
        <p:spPr>
          <a:xfrm>
            <a:off x="3074988" y="877888"/>
            <a:ext cx="3159125" cy="2370137"/>
          </a:xfrm>
          <a:prstGeom prst="rect">
            <a:avLst/>
          </a:prstGeom>
          <a:noFill/>
          <a:ln w="12700">
            <a:solidFill>
              <a:prstClr val="black"/>
            </a:solidFill>
          </a:ln>
        </p:spPr>
        <p:txBody>
          <a:bodyPr vert="horz" lIns="91861" tIns="45930" rIns="91861" bIns="45930" rtlCol="0" anchor="ctr"/>
          <a:lstStyle/>
          <a:p>
            <a:endParaRPr lang="en-US"/>
          </a:p>
        </p:txBody>
      </p:sp>
      <p:sp>
        <p:nvSpPr>
          <p:cNvPr id="5" name="Notes Placeholder 4"/>
          <p:cNvSpPr>
            <a:spLocks noGrp="1"/>
          </p:cNvSpPr>
          <p:nvPr>
            <p:ph type="body" sz="quarter" idx="3"/>
          </p:nvPr>
        </p:nvSpPr>
        <p:spPr>
          <a:xfrm>
            <a:off x="930910" y="3380469"/>
            <a:ext cx="7447280" cy="2764744"/>
          </a:xfrm>
          <a:prstGeom prst="rect">
            <a:avLst/>
          </a:prstGeom>
        </p:spPr>
        <p:txBody>
          <a:bodyPr vert="horz" lIns="91861" tIns="45930" rIns="91861" bIns="4593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70743"/>
            <a:ext cx="4034649" cy="352358"/>
          </a:xfrm>
          <a:prstGeom prst="rect">
            <a:avLst/>
          </a:prstGeom>
        </p:spPr>
        <p:txBody>
          <a:bodyPr vert="horz" lIns="91861" tIns="45930" rIns="91861" bIns="45930" rtlCol="0" anchor="b"/>
          <a:lstStyle>
            <a:lvl1pPr algn="l">
              <a:defRPr sz="1200"/>
            </a:lvl1pPr>
          </a:lstStyle>
          <a:p>
            <a:endParaRPr lang="en-US"/>
          </a:p>
        </p:txBody>
      </p:sp>
      <p:sp>
        <p:nvSpPr>
          <p:cNvPr id="7" name="Slide Number Placeholder 6"/>
          <p:cNvSpPr>
            <a:spLocks noGrp="1"/>
          </p:cNvSpPr>
          <p:nvPr>
            <p:ph type="sldNum" sz="quarter" idx="5"/>
          </p:nvPr>
        </p:nvSpPr>
        <p:spPr>
          <a:xfrm>
            <a:off x="5272336" y="6670743"/>
            <a:ext cx="4034649" cy="352358"/>
          </a:xfrm>
          <a:prstGeom prst="rect">
            <a:avLst/>
          </a:prstGeom>
        </p:spPr>
        <p:txBody>
          <a:bodyPr vert="horz" lIns="91861" tIns="45930" rIns="91861" bIns="45930" rtlCol="0" anchor="b"/>
          <a:lstStyle>
            <a:lvl1pPr algn="r">
              <a:defRPr sz="1200"/>
            </a:lvl1pPr>
          </a:lstStyle>
          <a:p>
            <a:fld id="{32ED2288-BCA6-43AB-ADB3-4D808F5856FC}" type="slidenum">
              <a:rPr lang="en-US" smtClean="0"/>
              <a:t>‹#›</a:t>
            </a:fld>
            <a:endParaRPr lang="en-US"/>
          </a:p>
        </p:txBody>
      </p:sp>
    </p:spTree>
    <p:extLst>
      <p:ext uri="{BB962C8B-B14F-4D97-AF65-F5344CB8AC3E}">
        <p14:creationId xmlns:p14="http://schemas.microsoft.com/office/powerpoint/2010/main" val="4097786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page</a:t>
            </a:r>
          </a:p>
        </p:txBody>
      </p:sp>
      <p:sp>
        <p:nvSpPr>
          <p:cNvPr id="4" name="Slide Number Placeholder 3"/>
          <p:cNvSpPr>
            <a:spLocks noGrp="1"/>
          </p:cNvSpPr>
          <p:nvPr>
            <p:ph type="sldNum" sz="quarter" idx="5"/>
          </p:nvPr>
        </p:nvSpPr>
        <p:spPr/>
        <p:txBody>
          <a:bodyPr/>
          <a:lstStyle/>
          <a:p>
            <a:fld id="{32ED2288-BCA6-43AB-ADB3-4D808F5856FC}" type="slidenum">
              <a:rPr lang="en-US" smtClean="0"/>
              <a:t>1</a:t>
            </a:fld>
            <a:endParaRPr lang="en-US"/>
          </a:p>
        </p:txBody>
      </p:sp>
    </p:spTree>
    <p:extLst>
      <p:ext uri="{BB962C8B-B14F-4D97-AF65-F5344CB8AC3E}">
        <p14:creationId xmlns:p14="http://schemas.microsoft.com/office/powerpoint/2010/main" val="534372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kern="1200">
                <a:solidFill>
                  <a:schemeClr val="tx1"/>
                </a:solidFill>
                <a:effectLst/>
                <a:latin typeface="+mn-lt"/>
                <a:ea typeface="+mn-ea"/>
                <a:cs typeface="+mn-cs"/>
              </a:rPr>
              <a:t>An O(nlogn) implementation of the Douglas-Peucker algorithm for line simplification</a:t>
            </a:r>
          </a:p>
          <a:p>
            <a:r>
              <a:rPr lang="en-US" sz="1200"/>
              <a:t>W. S. Chan, F. Chin. Internat. J. Comput. Geom. Appl., 6:59-77, 1996. </a:t>
            </a:r>
            <a:endParaRPr lang="en-US"/>
          </a:p>
        </p:txBody>
      </p:sp>
      <p:sp>
        <p:nvSpPr>
          <p:cNvPr id="4" name="Slide Number Placeholder 3"/>
          <p:cNvSpPr>
            <a:spLocks noGrp="1"/>
          </p:cNvSpPr>
          <p:nvPr>
            <p:ph type="sldNum" sz="quarter" idx="10"/>
          </p:nvPr>
        </p:nvSpPr>
        <p:spPr/>
        <p:txBody>
          <a:bodyPr/>
          <a:lstStyle/>
          <a:p>
            <a:fld id="{1626EDE1-9806-4A4F-AB31-228D9E490805}" type="slidenum">
              <a:rPr lang="en-US" smtClean="0"/>
              <a:t>46</a:t>
            </a:fld>
            <a:endParaRPr lang="en-US"/>
          </a:p>
        </p:txBody>
      </p:sp>
    </p:spTree>
    <p:extLst>
      <p:ext uri="{BB962C8B-B14F-4D97-AF65-F5344CB8AC3E}">
        <p14:creationId xmlns:p14="http://schemas.microsoft.com/office/powerpoint/2010/main" val="3590686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kern="1200">
                <a:solidFill>
                  <a:schemeClr val="tx1"/>
                </a:solidFill>
                <a:effectLst/>
                <a:latin typeface="+mn-lt"/>
                <a:ea typeface="+mn-ea"/>
                <a:cs typeface="+mn-cs"/>
              </a:rPr>
              <a:t>An O(nlogn) implementation of the Douglas-Peucker algorithm for line simplification</a:t>
            </a:r>
          </a:p>
          <a:p>
            <a:r>
              <a:rPr lang="en-US" sz="1200"/>
              <a:t>W. S. Chan, F. Chin. Internat. J. Comput. Geom. Appl., 6:59-77, 1996. </a:t>
            </a:r>
            <a:endParaRPr lang="en-US"/>
          </a:p>
        </p:txBody>
      </p:sp>
      <p:sp>
        <p:nvSpPr>
          <p:cNvPr id="4" name="Slide Number Placeholder 3"/>
          <p:cNvSpPr>
            <a:spLocks noGrp="1"/>
          </p:cNvSpPr>
          <p:nvPr>
            <p:ph type="sldNum" sz="quarter" idx="10"/>
          </p:nvPr>
        </p:nvSpPr>
        <p:spPr/>
        <p:txBody>
          <a:bodyPr/>
          <a:lstStyle/>
          <a:p>
            <a:fld id="{1626EDE1-9806-4A4F-AB31-228D9E490805}" type="slidenum">
              <a:rPr lang="en-US" smtClean="0"/>
              <a:t>51</a:t>
            </a:fld>
            <a:endParaRPr lang="en-US"/>
          </a:p>
        </p:txBody>
      </p:sp>
    </p:spTree>
    <p:extLst>
      <p:ext uri="{BB962C8B-B14F-4D97-AF65-F5344CB8AC3E}">
        <p14:creationId xmlns:p14="http://schemas.microsoft.com/office/powerpoint/2010/main" val="1747668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44588" y="688975"/>
            <a:ext cx="4597400" cy="34480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8619" y="4367091"/>
            <a:ext cx="5508946" cy="4137244"/>
          </a:xfrm>
          <a:prstGeom prst="rect">
            <a:avLst/>
          </a:prstGeom>
        </p:spPr>
        <p:txBody>
          <a:bodyPr lIns="91846" tIns="91846" rIns="91846" bIns="91846" anchor="t" anchorCtr="0">
            <a:noAutofit/>
          </a:bodyPr>
          <a:lstStyle/>
          <a:p>
            <a:pPr marR="102067">
              <a:lnSpc>
                <a:spcPct val="150000"/>
              </a:lnSpc>
            </a:pPr>
            <a:r>
              <a:rPr lang="en" sz="900">
                <a:highlight>
                  <a:srgbClr val="FFFFFF"/>
                </a:highlight>
              </a:rPr>
              <a:t>The LCP-G∀S method is the most significant contribution. As we all know, traditional orthogonal-based storage approaches of STN data produce significant I/O costs when performing spatio-temporal network queries. </a:t>
            </a:r>
          </a:p>
        </p:txBody>
      </p:sp>
    </p:spTree>
    <p:extLst>
      <p:ext uri="{BB962C8B-B14F-4D97-AF65-F5344CB8AC3E}">
        <p14:creationId xmlns:p14="http://schemas.microsoft.com/office/powerpoint/2010/main" val="3302922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44588" y="688975"/>
            <a:ext cx="4597400" cy="34480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8619" y="4367091"/>
            <a:ext cx="5508946" cy="4137244"/>
          </a:xfrm>
          <a:prstGeom prst="rect">
            <a:avLst/>
          </a:prstGeom>
        </p:spPr>
        <p:txBody>
          <a:bodyPr lIns="91846" tIns="91846" rIns="91846" bIns="91846" anchor="t" anchorCtr="0">
            <a:noAutofit/>
          </a:bodyPr>
          <a:lstStyle/>
          <a:p>
            <a:r>
              <a:rPr lang="en">
                <a:solidFill>
                  <a:srgbClr val="695D46"/>
                </a:solidFill>
                <a:latin typeface="Times New Roman"/>
                <a:ea typeface="Times New Roman"/>
                <a:cs typeface="Times New Roman"/>
                <a:sym typeface="Times New Roman"/>
              </a:rPr>
              <a:t>Consider a Lagrangian Path: </a:t>
            </a:r>
            <a:r>
              <a:rPr lang="en" i="1">
                <a:solidFill>
                  <a:srgbClr val="695D46"/>
                </a:solidFill>
                <a:latin typeface="Times New Roman"/>
                <a:ea typeface="Times New Roman"/>
                <a:cs typeface="Times New Roman"/>
                <a:sym typeface="Times New Roman"/>
              </a:rPr>
              <a:t>A -&gt; C -&gt; D</a:t>
            </a:r>
            <a:r>
              <a:rPr lang="en">
                <a:solidFill>
                  <a:srgbClr val="695D46"/>
                </a:solidFill>
                <a:latin typeface="Times New Roman"/>
                <a:ea typeface="Times New Roman"/>
                <a:cs typeface="Times New Roman"/>
                <a:sym typeface="Times New Roman"/>
              </a:rPr>
              <a:t>. When starting at t = 1 from A, it takes 3 time steps to reach D. When starting at t = 2 from A, it takes 2 time steps to reach D.</a:t>
            </a:r>
          </a:p>
          <a:p>
            <a:endParaRPr>
              <a:solidFill>
                <a:srgbClr val="695D46"/>
              </a:solidFill>
              <a:latin typeface="Times New Roman"/>
              <a:ea typeface="Times New Roman"/>
              <a:cs typeface="Times New Roman"/>
              <a:sym typeface="Times New Roman"/>
            </a:endParaRPr>
          </a:p>
          <a:p>
            <a:endParaRPr>
              <a:solidFill>
                <a:srgbClr val="695D46"/>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16365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44588" y="688975"/>
            <a:ext cx="4597400" cy="34480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8619" y="4367091"/>
            <a:ext cx="5508946" cy="4137244"/>
          </a:xfrm>
          <a:prstGeom prst="rect">
            <a:avLst/>
          </a:prstGeom>
        </p:spPr>
        <p:txBody>
          <a:bodyPr lIns="91846" tIns="91846" rIns="91846" bIns="91846" anchor="t" anchorCtr="0">
            <a:noAutofit/>
          </a:bodyPr>
          <a:lstStyle/>
          <a:p>
            <a:r>
              <a:rPr lang="en">
                <a:solidFill>
                  <a:srgbClr val="695D46"/>
                </a:solidFill>
                <a:latin typeface="Times New Roman"/>
                <a:ea typeface="Times New Roman"/>
                <a:cs typeface="Times New Roman"/>
                <a:sym typeface="Times New Roman"/>
              </a:rPr>
              <a:t>Consider a Lagrangian Path: </a:t>
            </a:r>
            <a:r>
              <a:rPr lang="en" i="1">
                <a:solidFill>
                  <a:srgbClr val="695D46"/>
                </a:solidFill>
                <a:latin typeface="Times New Roman"/>
                <a:ea typeface="Times New Roman"/>
                <a:cs typeface="Times New Roman"/>
                <a:sym typeface="Times New Roman"/>
              </a:rPr>
              <a:t>A -&gt; C -&gt; D</a:t>
            </a:r>
            <a:r>
              <a:rPr lang="en">
                <a:solidFill>
                  <a:srgbClr val="695D46"/>
                </a:solidFill>
                <a:latin typeface="Times New Roman"/>
                <a:ea typeface="Times New Roman"/>
                <a:cs typeface="Times New Roman"/>
                <a:sym typeface="Times New Roman"/>
              </a:rPr>
              <a:t>. When starting at t = 1 from A, it takes 3 time steps to reach D. When starting at t = 2 from A, it takes 2 time steps to reach D.</a:t>
            </a:r>
          </a:p>
          <a:p>
            <a:endParaRPr>
              <a:solidFill>
                <a:srgbClr val="695D46"/>
              </a:solidFill>
              <a:latin typeface="Times New Roman"/>
              <a:ea typeface="Times New Roman"/>
              <a:cs typeface="Times New Roman"/>
              <a:sym typeface="Times New Roman"/>
            </a:endParaRPr>
          </a:p>
          <a:p>
            <a:endParaRPr>
              <a:solidFill>
                <a:srgbClr val="695D46"/>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543863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44588" y="688975"/>
            <a:ext cx="4597400" cy="34480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8619" y="4367091"/>
            <a:ext cx="5508946" cy="4137244"/>
          </a:xfrm>
          <a:prstGeom prst="rect">
            <a:avLst/>
          </a:prstGeom>
        </p:spPr>
        <p:txBody>
          <a:bodyPr lIns="91846" tIns="91846" rIns="91846" bIns="91846" anchor="t" anchorCtr="0">
            <a:noAutofit/>
          </a:bodyPr>
          <a:lstStyle/>
          <a:p>
            <a:endParaRPr/>
          </a:p>
        </p:txBody>
      </p:sp>
    </p:spTree>
    <p:extLst>
      <p:ext uri="{BB962C8B-B14F-4D97-AF65-F5344CB8AC3E}">
        <p14:creationId xmlns:p14="http://schemas.microsoft.com/office/powerpoint/2010/main" val="278622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44588" y="688975"/>
            <a:ext cx="4597400" cy="34480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8619" y="4367091"/>
            <a:ext cx="5508946" cy="4137244"/>
          </a:xfrm>
          <a:prstGeom prst="rect">
            <a:avLst/>
          </a:prstGeom>
        </p:spPr>
        <p:txBody>
          <a:bodyPr lIns="91846" tIns="91846" rIns="91846" bIns="91846" anchor="t" anchorCtr="0">
            <a:noAutofit/>
          </a:bodyPr>
          <a:lstStyle/>
          <a:p>
            <a:endParaRPr/>
          </a:p>
        </p:txBody>
      </p:sp>
    </p:spTree>
    <p:extLst>
      <p:ext uri="{BB962C8B-B14F-4D97-AF65-F5344CB8AC3E}">
        <p14:creationId xmlns:p14="http://schemas.microsoft.com/office/powerpoint/2010/main" val="1055070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a:t>
            </a:r>
            <a:r>
              <a:rPr lang="en-US" baseline="0" dirty="0"/>
              <a:t> any other application that we are using compressed data?</a:t>
            </a:r>
            <a:endParaRPr lang="en-US" dirty="0"/>
          </a:p>
        </p:txBody>
      </p:sp>
      <p:sp>
        <p:nvSpPr>
          <p:cNvPr id="4" name="Slide Number Placeholder 3"/>
          <p:cNvSpPr>
            <a:spLocks noGrp="1"/>
          </p:cNvSpPr>
          <p:nvPr>
            <p:ph type="sldNum" sz="quarter" idx="10"/>
          </p:nvPr>
        </p:nvSpPr>
        <p:spPr/>
        <p:txBody>
          <a:bodyPr/>
          <a:lstStyle/>
          <a:p>
            <a:fld id="{1626EDE1-9806-4A4F-AB31-228D9E490805}" type="slidenum">
              <a:rPr lang="en-US" smtClean="0"/>
              <a:t>27</a:t>
            </a:fld>
            <a:endParaRPr lang="en-US"/>
          </a:p>
        </p:txBody>
      </p:sp>
    </p:spTree>
    <p:extLst>
      <p:ext uri="{BB962C8B-B14F-4D97-AF65-F5344CB8AC3E}">
        <p14:creationId xmlns:p14="http://schemas.microsoft.com/office/powerpoint/2010/main" val="1928205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26EDE1-9806-4A4F-AB31-228D9E490805}" type="slidenum">
              <a:rPr lang="en-US" smtClean="0"/>
              <a:t>30</a:t>
            </a:fld>
            <a:endParaRPr lang="en-US"/>
          </a:p>
        </p:txBody>
      </p:sp>
    </p:spTree>
    <p:extLst>
      <p:ext uri="{BB962C8B-B14F-4D97-AF65-F5344CB8AC3E}">
        <p14:creationId xmlns:p14="http://schemas.microsoft.com/office/powerpoint/2010/main" val="548410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some cases, DP</a:t>
            </a:r>
            <a:r>
              <a:rPr lang="en-US" baseline="0" dirty="0"/>
              <a:t> is better than Delta, ask to audience</a:t>
            </a:r>
            <a:endParaRPr lang="en-US" dirty="0"/>
          </a:p>
        </p:txBody>
      </p:sp>
      <p:sp>
        <p:nvSpPr>
          <p:cNvPr id="4" name="Slide Number Placeholder 3"/>
          <p:cNvSpPr>
            <a:spLocks noGrp="1"/>
          </p:cNvSpPr>
          <p:nvPr>
            <p:ph type="sldNum" sz="quarter" idx="10"/>
          </p:nvPr>
        </p:nvSpPr>
        <p:spPr/>
        <p:txBody>
          <a:bodyPr/>
          <a:lstStyle/>
          <a:p>
            <a:fld id="{1626EDE1-9806-4A4F-AB31-228D9E490805}" type="slidenum">
              <a:rPr lang="en-US" smtClean="0"/>
              <a:t>38</a:t>
            </a:fld>
            <a:endParaRPr lang="en-US"/>
          </a:p>
        </p:txBody>
      </p:sp>
    </p:spTree>
    <p:extLst>
      <p:ext uri="{BB962C8B-B14F-4D97-AF65-F5344CB8AC3E}">
        <p14:creationId xmlns:p14="http://schemas.microsoft.com/office/powerpoint/2010/main" val="39179828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a:t>Click to edit Master title style</a:t>
            </a:r>
          </a:p>
        </p:txBody>
      </p:sp>
      <p:sp>
        <p:nvSpPr>
          <p:cNvPr id="71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pic>
        <p:nvPicPr>
          <p:cNvPr id="7174" name="Picture 6" descr="UofM-3_T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43600"/>
            <a:ext cx="9145588" cy="9144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Footer Placeholder 1"/>
          <p:cNvSpPr>
            <a:spLocks noGrp="1"/>
          </p:cNvSpPr>
          <p:nvPr>
            <p:ph type="ftr" sz="quarter" idx="10"/>
          </p:nvPr>
        </p:nvSpPr>
        <p:spPr/>
        <p:txBody>
          <a:bodyPr/>
          <a:lstStyle/>
          <a:p>
            <a:endParaRPr lang="en-US"/>
          </a:p>
        </p:txBody>
      </p:sp>
      <p:sp>
        <p:nvSpPr>
          <p:cNvPr id="3" name="Slide Number Placeholder 2"/>
          <p:cNvSpPr>
            <a:spLocks noGrp="1"/>
          </p:cNvSpPr>
          <p:nvPr>
            <p:ph type="sldNum" sz="quarter" idx="11"/>
          </p:nvPr>
        </p:nvSpPr>
        <p:spPr>
          <a:xfrm>
            <a:off x="131637" y="6356351"/>
            <a:ext cx="346112" cy="365125"/>
          </a:xfrm>
          <a:prstGeom prst="rect">
            <a:avLst/>
          </a:prstGeom>
        </p:spPr>
        <p:txBody>
          <a:bodyPr/>
          <a:lstStyle/>
          <a:p>
            <a:fld id="{A3F78ADE-0F26-4492-84FC-1A254AF1C159}" type="slidenum">
              <a:rPr lang="en-US" smtClean="0"/>
              <a:pPr/>
              <a:t>‹#›</a:t>
            </a:fld>
            <a:endParaRPr lang="en-US"/>
          </a:p>
        </p:txBody>
      </p:sp>
    </p:spTree>
    <p:extLst>
      <p:ext uri="{BB962C8B-B14F-4D97-AF65-F5344CB8AC3E}">
        <p14:creationId xmlns:p14="http://schemas.microsoft.com/office/powerpoint/2010/main" val="3632762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2180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9345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7" name="Shape 27"/>
          <p:cNvSpPr txBox="1">
            <a:spLocks noGrp="1"/>
          </p:cNvSpPr>
          <p:nvPr>
            <p:ph type="title"/>
          </p:nvPr>
        </p:nvSpPr>
        <p:spPr>
          <a:xfrm>
            <a:off x="311701" y="593367"/>
            <a:ext cx="8520599" cy="9431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11701" y="1688433"/>
            <a:ext cx="8520599" cy="440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72458" y="6217621"/>
            <a:ext cx="548699"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263127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a:xfrm>
            <a:off x="185578" y="6356351"/>
            <a:ext cx="338405" cy="365125"/>
          </a:xfrm>
        </p:spPr>
        <p:txBody>
          <a:bodyPr/>
          <a:lstStyle/>
          <a:p>
            <a:fld id="{E4D37B5F-ABCF-48FC-8FD3-F3890A2DD608}" type="slidenum">
              <a:rPr lang="en-US" smtClean="0"/>
              <a:pPr/>
              <a:t>‹#›</a:t>
            </a:fld>
            <a:endParaRPr lang="en-US"/>
          </a:p>
        </p:txBody>
      </p:sp>
    </p:spTree>
    <p:extLst>
      <p:ext uri="{BB962C8B-B14F-4D97-AF65-F5344CB8AC3E}">
        <p14:creationId xmlns:p14="http://schemas.microsoft.com/office/powerpoint/2010/main" val="3407904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en-US"/>
              <a:t>Click to edit Master text styles</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a:xfrm>
            <a:off x="185577" y="6356351"/>
            <a:ext cx="330700" cy="365125"/>
          </a:xfrm>
        </p:spPr>
        <p:txBody>
          <a:bodyPr/>
          <a:lstStyle/>
          <a:p>
            <a:fld id="{E4D37B5F-ABCF-48FC-8FD3-F3890A2DD608}" type="slidenum">
              <a:rPr lang="en-US" smtClean="0"/>
              <a:pPr/>
              <a:t>‹#›</a:t>
            </a:fld>
            <a:endParaRPr lang="en-US"/>
          </a:p>
        </p:txBody>
      </p:sp>
    </p:spTree>
    <p:extLst>
      <p:ext uri="{BB962C8B-B14F-4D97-AF65-F5344CB8AC3E}">
        <p14:creationId xmlns:p14="http://schemas.microsoft.com/office/powerpoint/2010/main" val="642139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10000" cy="39624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3810000" cy="39624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3132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2030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3558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5430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Tree>
    <p:extLst>
      <p:ext uri="{BB962C8B-B14F-4D97-AF65-F5344CB8AC3E}">
        <p14:creationId xmlns:p14="http://schemas.microsoft.com/office/powerpoint/2010/main" val="2769321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Tree>
    <p:extLst>
      <p:ext uri="{BB962C8B-B14F-4D97-AF65-F5344CB8AC3E}">
        <p14:creationId xmlns:p14="http://schemas.microsoft.com/office/powerpoint/2010/main" val="1835136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6" name="Picture 12" descr="UofM-3_TM"/>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943600"/>
            <a:ext cx="9145588" cy="914400"/>
          </a:xfrm>
          <a:prstGeom prst="rect">
            <a:avLst/>
          </a:prstGeom>
          <a:noFill/>
          <a:extLst>
            <a:ext uri="{909E8E84-426E-40dd-AFC4-6F175D3DCCD1}">
              <a14:hiddenFill xmlns:a14="http://schemas.microsoft.com/office/drawing/2010/main" xmlns="">
                <a:solidFill>
                  <a:srgbClr val="FFFFFF"/>
                </a:solidFill>
              </a14:hiddenFill>
            </a:ext>
          </a:extLst>
        </p:spPr>
      </p:pic>
      <p:sp>
        <p:nvSpPr>
          <p:cNvPr id="1026" name="Rectangle 2"/>
          <p:cNvSpPr>
            <a:spLocks noGrp="1" noChangeArrowheads="1"/>
          </p:cNvSpPr>
          <p:nvPr>
            <p:ph type="title"/>
          </p:nvPr>
        </p:nvSpPr>
        <p:spPr bwMode="auto">
          <a:xfrm>
            <a:off x="685800" y="280150"/>
            <a:ext cx="7772400" cy="7801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234782"/>
            <a:ext cx="7772400" cy="43255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4" name="Slide Number Placeholder 3"/>
          <p:cNvSpPr>
            <a:spLocks noGrp="1"/>
          </p:cNvSpPr>
          <p:nvPr>
            <p:ph type="sldNum" sz="quarter" idx="4"/>
          </p:nvPr>
        </p:nvSpPr>
        <p:spPr>
          <a:xfrm>
            <a:off x="185577" y="6356351"/>
            <a:ext cx="500223" cy="365125"/>
          </a:xfrm>
          <a:prstGeom prst="rect">
            <a:avLst/>
          </a:prstGeom>
        </p:spPr>
        <p:txBody>
          <a:bodyPr vert="horz" lIns="91440" tIns="45720" rIns="91440" bIns="45720" rtlCol="0" anchor="ctr"/>
          <a:lstStyle>
            <a:lvl1pPr algn="r">
              <a:defRPr sz="1050">
                <a:solidFill>
                  <a:schemeClr val="bg1"/>
                </a:solidFill>
              </a:defRPr>
            </a:lvl1pPr>
          </a:lstStyle>
          <a:p>
            <a:fld id="{E4D37B5F-ABCF-48FC-8FD3-F3890A2DD608}" type="slidenum">
              <a:rPr lang="en-US" smtClean="0"/>
              <a:pPr/>
              <a:t>‹#›</a:t>
            </a:fld>
            <a:endParaRPr lang="en-US"/>
          </a:p>
        </p:txBody>
      </p:sp>
    </p:spTree>
    <p:extLst>
      <p:ext uri="{BB962C8B-B14F-4D97-AF65-F5344CB8AC3E}">
        <p14:creationId xmlns:p14="http://schemas.microsoft.com/office/powerpoint/2010/main" val="17697173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eaLnBrk="1" fontAlgn="base" hangingPunct="1">
        <a:spcBef>
          <a:spcPct val="0"/>
        </a:spcBef>
        <a:spcAft>
          <a:spcPct val="0"/>
        </a:spcAft>
        <a:defRPr sz="2400">
          <a:solidFill>
            <a:srgbClr val="7A0019"/>
          </a:solidFill>
          <a:latin typeface="+mj-lt"/>
          <a:ea typeface="+mj-ea"/>
          <a:cs typeface="+mj-cs"/>
        </a:defRPr>
      </a:lvl1pPr>
      <a:lvl2pPr algn="ctr" rtl="0" eaLnBrk="1" fontAlgn="base" hangingPunct="1">
        <a:spcBef>
          <a:spcPct val="0"/>
        </a:spcBef>
        <a:spcAft>
          <a:spcPct val="0"/>
        </a:spcAft>
        <a:defRPr sz="3300">
          <a:solidFill>
            <a:srgbClr val="7A0019"/>
          </a:solidFill>
          <a:latin typeface="Arial" charset="0"/>
          <a:ea typeface="ＭＳ Ｐゴシック" charset="0"/>
          <a:cs typeface="ＭＳ Ｐゴシック" charset="0"/>
        </a:defRPr>
      </a:lvl2pPr>
      <a:lvl3pPr algn="ctr" rtl="0" eaLnBrk="1" fontAlgn="base" hangingPunct="1">
        <a:spcBef>
          <a:spcPct val="0"/>
        </a:spcBef>
        <a:spcAft>
          <a:spcPct val="0"/>
        </a:spcAft>
        <a:defRPr sz="3300">
          <a:solidFill>
            <a:srgbClr val="7A0019"/>
          </a:solidFill>
          <a:latin typeface="Arial" charset="0"/>
          <a:ea typeface="ＭＳ Ｐゴシック" charset="0"/>
          <a:cs typeface="ＭＳ Ｐゴシック" charset="0"/>
        </a:defRPr>
      </a:lvl3pPr>
      <a:lvl4pPr algn="ctr" rtl="0" eaLnBrk="1" fontAlgn="base" hangingPunct="1">
        <a:spcBef>
          <a:spcPct val="0"/>
        </a:spcBef>
        <a:spcAft>
          <a:spcPct val="0"/>
        </a:spcAft>
        <a:defRPr sz="3300">
          <a:solidFill>
            <a:srgbClr val="7A0019"/>
          </a:solidFill>
          <a:latin typeface="Arial" charset="0"/>
          <a:ea typeface="ＭＳ Ｐゴシック" charset="0"/>
          <a:cs typeface="ＭＳ Ｐゴシック" charset="0"/>
        </a:defRPr>
      </a:lvl4pPr>
      <a:lvl5pPr algn="ctr" rtl="0" eaLnBrk="1" fontAlgn="base" hangingPunct="1">
        <a:spcBef>
          <a:spcPct val="0"/>
        </a:spcBef>
        <a:spcAft>
          <a:spcPct val="0"/>
        </a:spcAft>
        <a:defRPr sz="3300">
          <a:solidFill>
            <a:srgbClr val="7A0019"/>
          </a:solidFill>
          <a:latin typeface="Arial" charset="0"/>
          <a:ea typeface="ＭＳ Ｐゴシック" charset="0"/>
          <a:cs typeface="ＭＳ Ｐゴシック" charset="0"/>
        </a:defRPr>
      </a:lvl5pPr>
      <a:lvl6pPr marL="342892" algn="ctr" rtl="0" eaLnBrk="1" fontAlgn="base" hangingPunct="1">
        <a:spcBef>
          <a:spcPct val="0"/>
        </a:spcBef>
        <a:spcAft>
          <a:spcPct val="0"/>
        </a:spcAft>
        <a:defRPr sz="3300">
          <a:solidFill>
            <a:srgbClr val="7A0019"/>
          </a:solidFill>
          <a:latin typeface="Arial" charset="0"/>
          <a:ea typeface="ＭＳ Ｐゴシック" charset="0"/>
          <a:cs typeface="ＭＳ Ｐゴシック" charset="0"/>
        </a:defRPr>
      </a:lvl6pPr>
      <a:lvl7pPr marL="685783" algn="ctr" rtl="0" eaLnBrk="1" fontAlgn="base" hangingPunct="1">
        <a:spcBef>
          <a:spcPct val="0"/>
        </a:spcBef>
        <a:spcAft>
          <a:spcPct val="0"/>
        </a:spcAft>
        <a:defRPr sz="3300">
          <a:solidFill>
            <a:srgbClr val="7A0019"/>
          </a:solidFill>
          <a:latin typeface="Arial" charset="0"/>
          <a:ea typeface="ＭＳ Ｐゴシック" charset="0"/>
          <a:cs typeface="ＭＳ Ｐゴシック" charset="0"/>
        </a:defRPr>
      </a:lvl7pPr>
      <a:lvl8pPr marL="1028675" algn="ctr" rtl="0" eaLnBrk="1" fontAlgn="base" hangingPunct="1">
        <a:spcBef>
          <a:spcPct val="0"/>
        </a:spcBef>
        <a:spcAft>
          <a:spcPct val="0"/>
        </a:spcAft>
        <a:defRPr sz="3300">
          <a:solidFill>
            <a:srgbClr val="7A0019"/>
          </a:solidFill>
          <a:latin typeface="Arial" charset="0"/>
          <a:ea typeface="ＭＳ Ｐゴシック" charset="0"/>
          <a:cs typeface="ＭＳ Ｐゴシック" charset="0"/>
        </a:defRPr>
      </a:lvl8pPr>
      <a:lvl9pPr marL="1371566" algn="ctr" rtl="0" eaLnBrk="1" fontAlgn="base" hangingPunct="1">
        <a:spcBef>
          <a:spcPct val="0"/>
        </a:spcBef>
        <a:spcAft>
          <a:spcPct val="0"/>
        </a:spcAft>
        <a:defRPr sz="3300">
          <a:solidFill>
            <a:srgbClr val="7A0019"/>
          </a:solidFill>
          <a:latin typeface="Arial" charset="0"/>
          <a:ea typeface="ＭＳ Ｐゴシック" charset="0"/>
          <a:cs typeface="ＭＳ Ｐゴシック" charset="0"/>
        </a:defRPr>
      </a:lvl9pPr>
    </p:titleStyle>
    <p:bodyStyle>
      <a:lvl1pPr marL="257168" indent="-257168" algn="l" rtl="0" eaLnBrk="1" fontAlgn="base" hangingPunct="1">
        <a:spcBef>
          <a:spcPct val="20000"/>
        </a:spcBef>
        <a:spcAft>
          <a:spcPct val="0"/>
        </a:spcAft>
        <a:buClr>
          <a:srgbClr val="7A0019"/>
        </a:buClr>
        <a:buChar char="•"/>
        <a:defRPr sz="1800">
          <a:solidFill>
            <a:schemeClr val="tx1"/>
          </a:solidFill>
          <a:latin typeface="+mn-lt"/>
          <a:ea typeface="+mn-ea"/>
          <a:cs typeface="+mn-cs"/>
        </a:defRPr>
      </a:lvl1pPr>
      <a:lvl2pPr marL="557199" indent="-214308" algn="l" rtl="0" eaLnBrk="1" fontAlgn="base" hangingPunct="1">
        <a:spcBef>
          <a:spcPct val="20000"/>
        </a:spcBef>
        <a:spcAft>
          <a:spcPct val="0"/>
        </a:spcAft>
        <a:buClr>
          <a:srgbClr val="7A0019"/>
        </a:buClr>
        <a:buChar char="–"/>
        <a:defRPr sz="1500">
          <a:solidFill>
            <a:schemeClr val="tx1"/>
          </a:solidFill>
          <a:latin typeface="+mn-lt"/>
          <a:ea typeface="+mn-ea"/>
        </a:defRPr>
      </a:lvl2pPr>
      <a:lvl3pPr marL="857228" indent="-171446" algn="l" rtl="0" eaLnBrk="1" fontAlgn="base" hangingPunct="1">
        <a:spcBef>
          <a:spcPct val="20000"/>
        </a:spcBef>
        <a:spcAft>
          <a:spcPct val="0"/>
        </a:spcAft>
        <a:buClr>
          <a:srgbClr val="7A0019"/>
        </a:buClr>
        <a:buChar char="•"/>
        <a:defRPr sz="1350">
          <a:solidFill>
            <a:schemeClr val="tx1"/>
          </a:solidFill>
          <a:latin typeface="+mn-lt"/>
          <a:ea typeface="+mn-ea"/>
        </a:defRPr>
      </a:lvl3pPr>
      <a:lvl4pPr marL="1200120" indent="-171446" algn="l" rtl="0" eaLnBrk="1" fontAlgn="base" hangingPunct="1">
        <a:spcBef>
          <a:spcPct val="20000"/>
        </a:spcBef>
        <a:spcAft>
          <a:spcPct val="0"/>
        </a:spcAft>
        <a:buClr>
          <a:srgbClr val="7A0019"/>
        </a:buClr>
        <a:buChar char="–"/>
        <a:defRPr sz="1350">
          <a:solidFill>
            <a:schemeClr val="tx1"/>
          </a:solidFill>
          <a:latin typeface="+mn-lt"/>
          <a:ea typeface="+mn-ea"/>
        </a:defRPr>
      </a:lvl4pPr>
      <a:lvl5pPr marL="1543012" indent="-171446" algn="l" rtl="0" eaLnBrk="1" fontAlgn="base" hangingPunct="1">
        <a:spcBef>
          <a:spcPct val="20000"/>
        </a:spcBef>
        <a:spcAft>
          <a:spcPct val="0"/>
        </a:spcAft>
        <a:buClr>
          <a:srgbClr val="7A0019"/>
        </a:buClr>
        <a:buChar char="»"/>
        <a:defRPr sz="1200">
          <a:solidFill>
            <a:schemeClr val="tx1"/>
          </a:solidFill>
          <a:latin typeface="+mn-lt"/>
          <a:ea typeface="+mn-ea"/>
        </a:defRPr>
      </a:lvl5pPr>
      <a:lvl6pPr marL="1885903" indent="-171446" algn="l" rtl="0" eaLnBrk="1" fontAlgn="base" hangingPunct="1">
        <a:spcBef>
          <a:spcPct val="20000"/>
        </a:spcBef>
        <a:spcAft>
          <a:spcPct val="0"/>
        </a:spcAft>
        <a:buClr>
          <a:srgbClr val="7A0019"/>
        </a:buClr>
        <a:buChar char="»"/>
        <a:defRPr sz="1500">
          <a:solidFill>
            <a:schemeClr val="tx1"/>
          </a:solidFill>
          <a:latin typeface="+mn-lt"/>
          <a:ea typeface="+mn-ea"/>
        </a:defRPr>
      </a:lvl6pPr>
      <a:lvl7pPr marL="2228795" indent="-171446" algn="l" rtl="0" eaLnBrk="1" fontAlgn="base" hangingPunct="1">
        <a:spcBef>
          <a:spcPct val="20000"/>
        </a:spcBef>
        <a:spcAft>
          <a:spcPct val="0"/>
        </a:spcAft>
        <a:buClr>
          <a:srgbClr val="7A0019"/>
        </a:buClr>
        <a:buChar char="»"/>
        <a:defRPr sz="1500">
          <a:solidFill>
            <a:schemeClr val="tx1"/>
          </a:solidFill>
          <a:latin typeface="+mn-lt"/>
          <a:ea typeface="+mn-ea"/>
        </a:defRPr>
      </a:lvl7pPr>
      <a:lvl8pPr marL="2571686" indent="-171446" algn="l" rtl="0" eaLnBrk="1" fontAlgn="base" hangingPunct="1">
        <a:spcBef>
          <a:spcPct val="20000"/>
        </a:spcBef>
        <a:spcAft>
          <a:spcPct val="0"/>
        </a:spcAft>
        <a:buClr>
          <a:srgbClr val="7A0019"/>
        </a:buClr>
        <a:buChar char="»"/>
        <a:defRPr sz="1500">
          <a:solidFill>
            <a:schemeClr val="tx1"/>
          </a:solidFill>
          <a:latin typeface="+mn-lt"/>
          <a:ea typeface="+mn-ea"/>
        </a:defRPr>
      </a:lvl8pPr>
      <a:lvl9pPr marL="2914577" indent="-171446" algn="l" rtl="0" eaLnBrk="1" fontAlgn="base" hangingPunct="1">
        <a:spcBef>
          <a:spcPct val="20000"/>
        </a:spcBef>
        <a:spcAft>
          <a:spcPct val="0"/>
        </a:spcAft>
        <a:buClr>
          <a:srgbClr val="7A0019"/>
        </a:buClr>
        <a:buChar char="»"/>
        <a:defRPr sz="1500">
          <a:solidFill>
            <a:schemeClr val="tx1"/>
          </a:solidFill>
          <a:latin typeface="+mn-lt"/>
          <a:ea typeface="+mn-ea"/>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xplore.ieee.org/stamp/stamp.jsp?tp=&amp;arnumber=7112156" TargetMode="External"/><Relationship Id="rId2" Type="http://schemas.openxmlformats.org/officeDocument/2006/relationships/hyperlink" Target="https://ieeexplore.ieee.org/stamp/stamp.jsp?tp=&amp;arnumber=6529086"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ieeexplore.ieee.org/stamp/stamp.jsp?tp=&amp;arnumber=7112156" TargetMode="External"/><Relationship Id="rId2" Type="http://schemas.openxmlformats.org/officeDocument/2006/relationships/hyperlink" Target="https://ieeexplore.ieee.org/stamp/stamp.jsp?tp=&amp;arnumber=6529086"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ieeexplore.ieee.org/stamp/stamp.jsp?tp=&amp;arnumber=7112156" TargetMode="External"/><Relationship Id="rId2" Type="http://schemas.openxmlformats.org/officeDocument/2006/relationships/hyperlink" Target="https://ieeexplore.ieee.org/stamp/stamp.jsp?tp=&amp;arnumber=6529086"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ieeexplore.ieee.org/stamp/stamp.jsp?tp=&amp;arnumber=7112156" TargetMode="External"/><Relationship Id="rId2" Type="http://schemas.openxmlformats.org/officeDocument/2006/relationships/hyperlink" Target="https://ieeexplore.ieee.org/stamp/stamp.jsp?tp=&amp;arnumber=6529086"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37.tmp"/></Relationships>
</file>

<file path=ppt/slides/_rels/slide56.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image" Target="../media/image39.tmp"/><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image" Target="../media/image41.tmp"/><Relationship Id="rId1" Type="http://schemas.openxmlformats.org/officeDocument/2006/relationships/slideLayout" Target="../slideLayouts/slideLayout4.xml"/><Relationship Id="rId4" Type="http://schemas.openxmlformats.org/officeDocument/2006/relationships/image" Target="../media/image43.tmp"/></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emf"/></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ieeexplore.ieee.org/xpls/abs_all.jsp?arnumber=6529086"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1.xml.rels><?xml version="1.0" encoding="UTF-8" standalone="yes"?>
<Relationships xmlns="http://schemas.openxmlformats.org/package/2006/relationships"><Relationship Id="rId3" Type="http://schemas.openxmlformats.org/officeDocument/2006/relationships/hyperlink" Target="http://ieeexplore.ieee.org/xpls/abs_all.jsp?arnumber=7112156" TargetMode="External"/><Relationship Id="rId2" Type="http://schemas.openxmlformats.org/officeDocument/2006/relationships/hyperlink" Target="http://ieeexplore.ieee.org/xpls/abs_all.jsp?arnumber=6529086" TargetMode="Externa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spatial.cs.umn.edu/Courses/Spring22/8715/index.php?page=schedul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FA59-71DD-8C4D-A293-64B492D40211}"/>
              </a:ext>
            </a:extLst>
          </p:cNvPr>
          <p:cNvSpPr>
            <a:spLocks noGrp="1"/>
          </p:cNvSpPr>
          <p:nvPr>
            <p:ph type="ctrTitle"/>
          </p:nvPr>
        </p:nvSpPr>
        <p:spPr>
          <a:xfrm>
            <a:off x="685800" y="2286000"/>
            <a:ext cx="8146228" cy="1143000"/>
          </a:xfrm>
        </p:spPr>
        <p:txBody>
          <a:bodyPr/>
          <a:lstStyle/>
          <a:p>
            <a:r>
              <a:rPr lang="en-US" sz="2800" b="1" dirty="0"/>
              <a:t>Spatial Storage Models and Literature Survey </a:t>
            </a:r>
            <a:br>
              <a:rPr lang="en-US" dirty="0"/>
            </a:br>
            <a:r>
              <a:rPr lang="en-US" dirty="0"/>
              <a:t>State of the Art and New Developments</a:t>
            </a:r>
          </a:p>
        </p:txBody>
      </p:sp>
      <p:sp>
        <p:nvSpPr>
          <p:cNvPr id="3" name="Subtitle 2">
            <a:extLst>
              <a:ext uri="{FF2B5EF4-FFF2-40B4-BE49-F238E27FC236}">
                <a16:creationId xmlns:a16="http://schemas.microsoft.com/office/drawing/2014/main" id="{4DECB47D-BBF2-C844-8664-A5ED35A351B1}"/>
              </a:ext>
            </a:extLst>
          </p:cNvPr>
          <p:cNvSpPr>
            <a:spLocks noGrp="1"/>
          </p:cNvSpPr>
          <p:nvPr>
            <p:ph type="subTitle" idx="1"/>
          </p:nvPr>
        </p:nvSpPr>
        <p:spPr/>
        <p:txBody>
          <a:bodyPr/>
          <a:lstStyle/>
          <a:p>
            <a:r>
              <a:rPr lang="en-US" dirty="0" err="1"/>
              <a:t>Csci</a:t>
            </a:r>
            <a:r>
              <a:rPr lang="en-US" dirty="0"/>
              <a:t> – 8715 Spatial Data </a:t>
            </a:r>
            <a:r>
              <a:rPr lang="en-US"/>
              <a:t>Science Research</a:t>
            </a:r>
            <a:endParaRPr lang="en-US" dirty="0"/>
          </a:p>
          <a:p>
            <a:endParaRPr lang="en-US" dirty="0"/>
          </a:p>
          <a:p>
            <a:endParaRPr lang="en-US" dirty="0"/>
          </a:p>
          <a:p>
            <a:endParaRPr lang="en-US" dirty="0"/>
          </a:p>
          <a:p>
            <a:endParaRPr lang="en-US" dirty="0"/>
          </a:p>
          <a:p>
            <a:r>
              <a:rPr lang="en-US" dirty="0"/>
              <a:t>Acknowledgement: Yan Li</a:t>
            </a:r>
          </a:p>
        </p:txBody>
      </p:sp>
    </p:spTree>
    <p:extLst>
      <p:ext uri="{BB962C8B-B14F-4D97-AF65-F5344CB8AC3E}">
        <p14:creationId xmlns:p14="http://schemas.microsoft.com/office/powerpoint/2010/main" val="2291627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54AEA-868C-A502-384A-D20F2426BB9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C86E07-C638-E590-1E28-C25112660CF4}"/>
              </a:ext>
            </a:extLst>
          </p:cNvPr>
          <p:cNvSpPr>
            <a:spLocks noGrp="1"/>
          </p:cNvSpPr>
          <p:nvPr>
            <p:ph type="sldNum" sz="quarter" idx="11"/>
          </p:nvPr>
        </p:nvSpPr>
        <p:spPr/>
        <p:txBody>
          <a:bodyPr/>
          <a:lstStyle/>
          <a:p>
            <a:fld id="{E4D37B5F-ABCF-48FC-8FD3-F3890A2DD608}" type="slidenum">
              <a:rPr lang="en-US" smtClean="0"/>
              <a:pPr/>
              <a:t>10</a:t>
            </a:fld>
            <a:endParaRPr lang="en-US"/>
          </a:p>
        </p:txBody>
      </p:sp>
      <p:sp>
        <p:nvSpPr>
          <p:cNvPr id="18" name="Title 1">
            <a:extLst>
              <a:ext uri="{FF2B5EF4-FFF2-40B4-BE49-F238E27FC236}">
                <a16:creationId xmlns:a16="http://schemas.microsoft.com/office/drawing/2014/main" id="{D10A2CD9-F02B-327F-2380-9A35745623F6}"/>
              </a:ext>
            </a:extLst>
          </p:cNvPr>
          <p:cNvSpPr>
            <a:spLocks noGrp="1"/>
          </p:cNvSpPr>
          <p:nvPr>
            <p:ph type="title"/>
          </p:nvPr>
        </p:nvSpPr>
        <p:spPr>
          <a:xfrm>
            <a:off x="685800" y="280150"/>
            <a:ext cx="7772400" cy="780151"/>
          </a:xfrm>
        </p:spPr>
        <p:txBody>
          <a:bodyPr/>
          <a:lstStyle/>
          <a:p>
            <a:r>
              <a:rPr lang="en-US" sz="2800" dirty="0">
                <a:latin typeface="Microsoft Sans Serif"/>
                <a:cs typeface="Microsoft Sans Serif"/>
              </a:rPr>
              <a:t>Learning Objectives Outline</a:t>
            </a:r>
          </a:p>
        </p:txBody>
      </p:sp>
      <p:sp>
        <p:nvSpPr>
          <p:cNvPr id="22" name="Content Placeholder 2">
            <a:extLst>
              <a:ext uri="{FF2B5EF4-FFF2-40B4-BE49-F238E27FC236}">
                <a16:creationId xmlns:a16="http://schemas.microsoft.com/office/drawing/2014/main" id="{57E5E005-CF70-8853-C4B3-374D52E10546}"/>
              </a:ext>
            </a:extLst>
          </p:cNvPr>
          <p:cNvSpPr>
            <a:spLocks noGrp="1"/>
          </p:cNvSpPr>
          <p:nvPr>
            <p:ph idx="1"/>
          </p:nvPr>
        </p:nvSpPr>
        <p:spPr>
          <a:xfrm>
            <a:off x="685800" y="1487276"/>
            <a:ext cx="7772400" cy="4227723"/>
          </a:xfrm>
        </p:spPr>
        <p:txBody>
          <a:bodyPr/>
          <a:lstStyle/>
          <a:p>
            <a:r>
              <a:rPr lang="en-US" sz="2400" dirty="0">
                <a:latin typeface="Microsoft Sans Serif"/>
                <a:cs typeface="Microsoft Sans Serif"/>
              </a:rPr>
              <a:t>After this segment, students will be able to</a:t>
            </a:r>
          </a:p>
          <a:p>
            <a:pPr lvl="1">
              <a:buFont typeface="Arial" panose="020B0604020202020204" pitchFamily="34" charset="0"/>
              <a:buChar char="•"/>
            </a:pPr>
            <a:r>
              <a:rPr lang="en-US" sz="2000" dirty="0">
                <a:latin typeface="Microsoft Sans Serif"/>
                <a:cs typeface="Microsoft Sans Serif"/>
              </a:rPr>
              <a:t>Describe Spatial Data Storage Models</a:t>
            </a:r>
          </a:p>
          <a:p>
            <a:pPr lvl="1">
              <a:buFont typeface="Arial" panose="020B0604020202020204" pitchFamily="34" charset="0"/>
              <a:buChar char="•"/>
            </a:pPr>
            <a:r>
              <a:rPr lang="en-US" sz="1800" dirty="0">
                <a:solidFill>
                  <a:srgbClr val="FF0000"/>
                </a:solidFill>
                <a:latin typeface="Arial" panose="020B0604020202020204" pitchFamily="34" charset="0"/>
                <a:cs typeface="Arial" panose="020B0604020202020204" pitchFamily="34" charset="0"/>
              </a:rPr>
              <a:t>List main contributions and organize literature of following papers:</a:t>
            </a:r>
          </a:p>
          <a:p>
            <a:pPr lvl="2">
              <a:buFont typeface="Arial" panose="020B0604020202020204" pitchFamily="34" charset="0"/>
              <a:buChar char="•"/>
            </a:pPr>
            <a:r>
              <a:rPr lang="en-US" sz="1200" b="0" i="0" dirty="0">
                <a:solidFill>
                  <a:srgbClr val="202124"/>
                </a:solidFill>
                <a:effectLst/>
                <a:latin typeface="docs-Roboto"/>
              </a:rPr>
              <a:t>Yang, </a:t>
            </a:r>
            <a:r>
              <a:rPr lang="en-US" sz="1200" b="0" i="0" dirty="0" err="1">
                <a:solidFill>
                  <a:srgbClr val="202124"/>
                </a:solidFill>
                <a:effectLst/>
                <a:latin typeface="docs-Roboto"/>
              </a:rPr>
              <a:t>KwangSoo</a:t>
            </a:r>
            <a:r>
              <a:rPr lang="en-US" sz="1200" b="0" i="0" dirty="0">
                <a:solidFill>
                  <a:srgbClr val="202124"/>
                </a:solidFill>
                <a:effectLst/>
                <a:latin typeface="docs-Roboto"/>
              </a:rPr>
              <a:t>, Michael R. Evans, Venkata MV </a:t>
            </a:r>
            <a:r>
              <a:rPr lang="en-US" sz="1200" b="0" i="0" dirty="0" err="1">
                <a:solidFill>
                  <a:srgbClr val="202124"/>
                </a:solidFill>
                <a:effectLst/>
                <a:latin typeface="docs-Roboto"/>
              </a:rPr>
              <a:t>Gunturi</a:t>
            </a:r>
            <a:r>
              <a:rPr lang="en-US" sz="1200" b="0" i="0" dirty="0">
                <a:solidFill>
                  <a:srgbClr val="202124"/>
                </a:solidFill>
                <a:effectLst/>
                <a:latin typeface="docs-Roboto"/>
              </a:rPr>
              <a:t>, James M. Kang, and Shashi Shekhar. "</a:t>
            </a:r>
            <a:r>
              <a:rPr lang="en-US" sz="1200" b="0" i="0" dirty="0">
                <a:solidFill>
                  <a:srgbClr val="1155CC"/>
                </a:solidFill>
                <a:effectLst/>
                <a:latin typeface="docs-Roboto"/>
                <a:hlinkClick r:id="rId2"/>
              </a:rPr>
              <a:t>Lagrangian approaches to storage of spatio-temporal network datasets</a:t>
            </a:r>
            <a:r>
              <a:rPr lang="en-US" sz="1200" b="0" i="0" dirty="0">
                <a:solidFill>
                  <a:srgbClr val="202124"/>
                </a:solidFill>
                <a:effectLst/>
                <a:latin typeface="docs-Roboto"/>
              </a:rPr>
              <a:t>." </a:t>
            </a:r>
            <a:r>
              <a:rPr lang="en-US" sz="1200" b="0" i="1" dirty="0">
                <a:solidFill>
                  <a:srgbClr val="202124"/>
                </a:solidFill>
                <a:effectLst/>
                <a:latin typeface="docs-Roboto"/>
              </a:rPr>
              <a:t>IEEE Transactions on Knowledge and Data Engineering</a:t>
            </a:r>
            <a:r>
              <a:rPr lang="en-US" sz="1200" b="0" i="0" dirty="0">
                <a:solidFill>
                  <a:srgbClr val="202124"/>
                </a:solidFill>
                <a:effectLst/>
                <a:latin typeface="docs-Roboto"/>
              </a:rPr>
              <a:t> 26, no. 9 (2013): 2222-2236.</a:t>
            </a:r>
          </a:p>
          <a:p>
            <a:pPr lvl="2">
              <a:buFont typeface="Arial" panose="020B0604020202020204" pitchFamily="34" charset="0"/>
              <a:buChar char="•"/>
            </a:pPr>
            <a:r>
              <a:rPr lang="en-US" sz="1200" b="0" i="0" dirty="0">
                <a:solidFill>
                  <a:srgbClr val="202124"/>
                </a:solidFill>
                <a:effectLst/>
                <a:latin typeface="docs-Roboto"/>
              </a:rPr>
              <a:t>Nibali, Aiden, and Zhen He. "</a:t>
            </a:r>
            <a:r>
              <a:rPr lang="en-US" sz="1200" b="0" i="0" dirty="0">
                <a:solidFill>
                  <a:srgbClr val="1155CC"/>
                </a:solidFill>
                <a:effectLst/>
                <a:latin typeface="docs-Roboto"/>
                <a:hlinkClick r:id="rId3"/>
              </a:rPr>
              <a:t>Trajic: An effective compression system for trajectory data</a:t>
            </a:r>
            <a:r>
              <a:rPr lang="en-US" sz="1200" b="0" i="0" dirty="0">
                <a:solidFill>
                  <a:srgbClr val="202124"/>
                </a:solidFill>
                <a:effectLst/>
                <a:latin typeface="docs-Roboto"/>
              </a:rPr>
              <a:t>." </a:t>
            </a:r>
            <a:r>
              <a:rPr lang="en-US" sz="1200" b="0" i="1" dirty="0">
                <a:solidFill>
                  <a:srgbClr val="202124"/>
                </a:solidFill>
                <a:effectLst/>
                <a:latin typeface="docs-Roboto"/>
              </a:rPr>
              <a:t>IEEE Transactions on Knowledge and Data Engineering</a:t>
            </a:r>
            <a:r>
              <a:rPr lang="en-US" sz="1200" b="0" i="0" dirty="0">
                <a:solidFill>
                  <a:srgbClr val="202124"/>
                </a:solidFill>
                <a:effectLst/>
                <a:latin typeface="docs-Roboto"/>
              </a:rPr>
              <a:t> 27, no. 11 (2015): 3138-3151.</a:t>
            </a:r>
            <a:endParaRPr lang="en-US" sz="1200" dirty="0">
              <a:latin typeface="Microsoft Sans Serif"/>
              <a:cs typeface="Microsoft Sans Serif"/>
            </a:endParaRPr>
          </a:p>
          <a:p>
            <a:pPr lvl="1">
              <a:buFont typeface="Arial" panose="020B0604020202020204" pitchFamily="34" charset="0"/>
              <a:buChar char="•"/>
            </a:pPr>
            <a:r>
              <a:rPr lang="en-US" sz="2000" dirty="0">
                <a:latin typeface="Microsoft Sans Serif"/>
                <a:cs typeface="Microsoft Sans Serif"/>
              </a:rPr>
              <a:t>Research Skill: Literature Review and Articulating Novelty</a:t>
            </a:r>
          </a:p>
        </p:txBody>
      </p:sp>
      <p:sp>
        <p:nvSpPr>
          <p:cNvPr id="2" name="Rectangle 1">
            <a:extLst>
              <a:ext uri="{FF2B5EF4-FFF2-40B4-BE49-F238E27FC236}">
                <a16:creationId xmlns:a16="http://schemas.microsoft.com/office/drawing/2014/main" id="{3A9AC8FD-6AC0-FC90-6CEA-0CE15B98E6F3}"/>
              </a:ext>
              <a:ext uri="{C183D7F6-B498-43B3-948B-1728B52AA6E4}">
                <adec:decorative xmlns:adec="http://schemas.microsoft.com/office/drawing/2017/decorative" val="1"/>
              </a:ext>
            </a:extLst>
          </p:cNvPr>
          <p:cNvSpPr/>
          <p:nvPr/>
        </p:nvSpPr>
        <p:spPr bwMode="auto">
          <a:xfrm>
            <a:off x="1269402" y="2614108"/>
            <a:ext cx="7089289" cy="623944"/>
          </a:xfrm>
          <a:prstGeom prst="rect">
            <a:avLst/>
          </a:prstGeom>
          <a:noFill/>
          <a:ln w="3175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879691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ACC01-5D70-42F6-8500-A08E77F79916}"/>
              </a:ext>
            </a:extLst>
          </p:cNvPr>
          <p:cNvSpPr>
            <a:spLocks noGrp="1"/>
          </p:cNvSpPr>
          <p:nvPr>
            <p:ph type="title"/>
          </p:nvPr>
        </p:nvSpPr>
        <p:spPr/>
        <p:txBody>
          <a:bodyPr/>
          <a:lstStyle/>
          <a:p>
            <a:r>
              <a:rPr lang="en-US" dirty="0"/>
              <a:t>Recall </a:t>
            </a:r>
            <a:r>
              <a:rPr lang="en-US" b="1" dirty="0"/>
              <a:t>Critical Reading </a:t>
            </a:r>
            <a:r>
              <a:rPr lang="en-US" dirty="0"/>
              <a:t>Questions</a:t>
            </a:r>
          </a:p>
        </p:txBody>
      </p:sp>
      <p:sp>
        <p:nvSpPr>
          <p:cNvPr id="3" name="Content Placeholder 2">
            <a:extLst>
              <a:ext uri="{FF2B5EF4-FFF2-40B4-BE49-F238E27FC236}">
                <a16:creationId xmlns:a16="http://schemas.microsoft.com/office/drawing/2014/main" id="{BB49A4F4-790D-4E2F-A537-FFC73ECD842A}"/>
              </a:ext>
            </a:extLst>
          </p:cNvPr>
          <p:cNvSpPr>
            <a:spLocks noGrp="1"/>
          </p:cNvSpPr>
          <p:nvPr>
            <p:ph idx="1"/>
          </p:nvPr>
        </p:nvSpPr>
        <p:spPr/>
        <p:txBody>
          <a:bodyPr/>
          <a:lstStyle/>
          <a:p>
            <a:pPr>
              <a:spcAft>
                <a:spcPts val="1200"/>
              </a:spcAft>
            </a:pPr>
            <a:r>
              <a:rPr lang="en-US" b="1"/>
              <a:t>Problem statement</a:t>
            </a:r>
            <a:r>
              <a:rPr lang="en-US"/>
              <a:t>: Formally define the problem addressed in the paper. Briefly explain the significance of the problem.</a:t>
            </a:r>
          </a:p>
          <a:p>
            <a:pPr>
              <a:spcAft>
                <a:spcPts val="1200"/>
              </a:spcAft>
            </a:pPr>
            <a:r>
              <a:rPr lang="en-US"/>
              <a:t>List the </a:t>
            </a:r>
            <a:r>
              <a:rPr lang="en-US" b="1"/>
              <a:t>major contributions</a:t>
            </a:r>
            <a:r>
              <a:rPr lang="en-US"/>
              <a:t> of the paper.</a:t>
            </a:r>
          </a:p>
          <a:p>
            <a:pPr>
              <a:spcAft>
                <a:spcPts val="1200"/>
              </a:spcAft>
            </a:pPr>
            <a:r>
              <a:rPr lang="en-US"/>
              <a:t>List the </a:t>
            </a:r>
            <a:r>
              <a:rPr lang="en-US" b="1"/>
              <a:t>key concepts</a:t>
            </a:r>
            <a:r>
              <a:rPr lang="en-US"/>
              <a:t> behind the approach in this paper. </a:t>
            </a:r>
          </a:p>
          <a:p>
            <a:pPr>
              <a:spcAft>
                <a:spcPts val="1200"/>
              </a:spcAft>
            </a:pPr>
            <a:r>
              <a:rPr lang="en-US"/>
              <a:t>What is the </a:t>
            </a:r>
            <a:r>
              <a:rPr lang="en-US" b="1"/>
              <a:t>validation methodology</a:t>
            </a:r>
            <a:r>
              <a:rPr lang="en-US"/>
              <a:t> (e.g. case studies, statistical hypothesis testing, proofs, simulation) used in this paper?</a:t>
            </a:r>
          </a:p>
          <a:p>
            <a:pPr>
              <a:spcAft>
                <a:spcPts val="1200"/>
              </a:spcAft>
            </a:pPr>
            <a:r>
              <a:rPr lang="en-US"/>
              <a:t>List the </a:t>
            </a:r>
            <a:r>
              <a:rPr lang="en-US" b="1"/>
              <a:t>assumptions</a:t>
            </a:r>
            <a:r>
              <a:rPr lang="en-US"/>
              <a:t> made by the authors. Critique an assumption that you believe is unreasonable. </a:t>
            </a:r>
          </a:p>
          <a:p>
            <a:pPr>
              <a:spcAft>
                <a:spcPts val="1200"/>
              </a:spcAft>
            </a:pPr>
            <a:r>
              <a:rPr lang="en-US"/>
              <a:t>If you were to rewrite this paper today, what would you preserve and what would be</a:t>
            </a:r>
            <a:r>
              <a:rPr lang="en-US" b="1"/>
              <a:t> revise</a:t>
            </a:r>
            <a:r>
              <a:rPr lang="en-US"/>
              <a:t>?</a:t>
            </a:r>
          </a:p>
        </p:txBody>
      </p:sp>
      <p:sp>
        <p:nvSpPr>
          <p:cNvPr id="4" name="Slide Number Placeholder 3">
            <a:extLst>
              <a:ext uri="{FF2B5EF4-FFF2-40B4-BE49-F238E27FC236}">
                <a16:creationId xmlns:a16="http://schemas.microsoft.com/office/drawing/2014/main" id="{675E06D3-523E-438E-9F0A-2668F5293200}"/>
              </a:ext>
            </a:extLst>
          </p:cNvPr>
          <p:cNvSpPr>
            <a:spLocks noGrp="1"/>
          </p:cNvSpPr>
          <p:nvPr>
            <p:ph type="sldNum" sz="quarter" idx="11"/>
          </p:nvPr>
        </p:nvSpPr>
        <p:spPr>
          <a:xfrm>
            <a:off x="185578" y="6356351"/>
            <a:ext cx="338405"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D37B5F-ABCF-48FC-8FD3-F3890A2DD608}" type="slidenum">
              <a:rPr lang="en-US" smtClean="0"/>
              <a:pPr/>
              <a:t>11</a:t>
            </a:fld>
            <a:endParaRPr lang="en-US"/>
          </a:p>
        </p:txBody>
      </p:sp>
    </p:spTree>
    <p:extLst>
      <p:ext uri="{BB962C8B-B14F-4D97-AF65-F5344CB8AC3E}">
        <p14:creationId xmlns:p14="http://schemas.microsoft.com/office/powerpoint/2010/main" val="237829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ACC01-5D70-42F6-8500-A08E77F79916}"/>
              </a:ext>
            </a:extLst>
          </p:cNvPr>
          <p:cNvSpPr>
            <a:spLocks noGrp="1"/>
          </p:cNvSpPr>
          <p:nvPr>
            <p:ph type="title"/>
          </p:nvPr>
        </p:nvSpPr>
        <p:spPr/>
        <p:txBody>
          <a:bodyPr/>
          <a:lstStyle/>
          <a:p>
            <a:r>
              <a:rPr lang="en" dirty="0">
                <a:highlight>
                  <a:srgbClr val="FFFFFF"/>
                </a:highlight>
              </a:rPr>
              <a:t>SSTN-G∀S </a:t>
            </a:r>
            <a:r>
              <a:rPr lang="en" b="1" dirty="0"/>
              <a:t>Problem Statement</a:t>
            </a:r>
            <a:endParaRPr lang="en-US" b="1" dirty="0"/>
          </a:p>
        </p:txBody>
      </p:sp>
      <p:sp>
        <p:nvSpPr>
          <p:cNvPr id="3" name="Content Placeholder 2">
            <a:extLst>
              <a:ext uri="{FF2B5EF4-FFF2-40B4-BE49-F238E27FC236}">
                <a16:creationId xmlns:a16="http://schemas.microsoft.com/office/drawing/2014/main" id="{BB49A4F4-790D-4E2F-A537-FFC73ECD842A}"/>
              </a:ext>
            </a:extLst>
          </p:cNvPr>
          <p:cNvSpPr>
            <a:spLocks noGrp="1"/>
          </p:cNvSpPr>
          <p:nvPr>
            <p:ph idx="1"/>
          </p:nvPr>
        </p:nvSpPr>
        <p:spPr/>
        <p:txBody>
          <a:bodyPr/>
          <a:lstStyle/>
          <a:p>
            <a:pPr marL="0" indent="0">
              <a:spcAft>
                <a:spcPts val="0"/>
              </a:spcAft>
              <a:buNone/>
            </a:pPr>
            <a:r>
              <a:rPr lang="en" b="1" dirty="0"/>
              <a:t>Input:</a:t>
            </a:r>
          </a:p>
          <a:p>
            <a:pPr marL="596900" indent="0">
              <a:spcAft>
                <a:spcPts val="0"/>
              </a:spcAft>
              <a:buNone/>
            </a:pPr>
            <a:r>
              <a:rPr lang="en" dirty="0"/>
              <a:t>• A </a:t>
            </a:r>
            <a:r>
              <a:rPr lang="en" dirty="0" err="1"/>
              <a:t>spatio</a:t>
            </a:r>
            <a:r>
              <a:rPr lang="en" dirty="0"/>
              <a:t>-temporal network S</a:t>
            </a:r>
          </a:p>
          <a:p>
            <a:pPr marL="596900" indent="0">
              <a:spcAft>
                <a:spcPts val="0"/>
              </a:spcAft>
              <a:buNone/>
            </a:pPr>
            <a:r>
              <a:rPr lang="en" dirty="0"/>
              <a:t>• A set of </a:t>
            </a:r>
            <a:r>
              <a:rPr lang="en" dirty="0" err="1"/>
              <a:t>spatio</a:t>
            </a:r>
            <a:r>
              <a:rPr lang="en" dirty="0"/>
              <a:t>-temporal operations O</a:t>
            </a:r>
          </a:p>
          <a:p>
            <a:pPr marL="596900" indent="0">
              <a:spcAft>
                <a:spcPts val="0"/>
              </a:spcAft>
              <a:buNone/>
            </a:pPr>
            <a:r>
              <a:rPr lang="en" dirty="0"/>
              <a:t>	 e.g., </a:t>
            </a:r>
            <a:r>
              <a:rPr lang="en" dirty="0" err="1"/>
              <a:t>Get_all_Successors</a:t>
            </a:r>
            <a:r>
              <a:rPr lang="en" dirty="0"/>
              <a:t>(</a:t>
            </a:r>
            <a:r>
              <a:rPr lang="en" dirty="0">
                <a:highlight>
                  <a:srgbClr val="FFFFFF"/>
                </a:highlight>
              </a:rPr>
              <a:t>G∀S </a:t>
            </a:r>
            <a:r>
              <a:rPr lang="en" dirty="0"/>
              <a:t>)</a:t>
            </a:r>
          </a:p>
          <a:p>
            <a:pPr marL="0" indent="0">
              <a:spcAft>
                <a:spcPts val="0"/>
              </a:spcAft>
              <a:buNone/>
            </a:pPr>
            <a:r>
              <a:rPr lang="en" b="1" dirty="0"/>
              <a:t>Output:</a:t>
            </a:r>
          </a:p>
          <a:p>
            <a:pPr marL="596900" indent="0">
              <a:spcAft>
                <a:spcPts val="0"/>
              </a:spcAft>
              <a:buNone/>
            </a:pPr>
            <a:r>
              <a:rPr lang="en" dirty="0"/>
              <a:t>• Data Partitioning of S, across data pages</a:t>
            </a:r>
          </a:p>
          <a:p>
            <a:pPr marL="0" indent="0">
              <a:spcAft>
                <a:spcPts val="0"/>
              </a:spcAft>
              <a:buNone/>
            </a:pPr>
            <a:r>
              <a:rPr lang="en" b="1" dirty="0"/>
              <a:t>Objective:</a:t>
            </a:r>
          </a:p>
          <a:p>
            <a:pPr marL="596900" indent="0">
              <a:spcAft>
                <a:spcPts val="0"/>
              </a:spcAft>
              <a:buNone/>
            </a:pPr>
            <a:r>
              <a:rPr lang="en" dirty="0"/>
              <a:t>• Minimize data page access for operations in O</a:t>
            </a:r>
          </a:p>
          <a:p>
            <a:pPr marL="0" indent="0">
              <a:spcAft>
                <a:spcPts val="0"/>
              </a:spcAft>
              <a:buNone/>
            </a:pPr>
            <a:r>
              <a:rPr lang="en" b="1" dirty="0"/>
              <a:t>Constraints:</a:t>
            </a:r>
          </a:p>
          <a:p>
            <a:pPr marL="596900" indent="0">
              <a:spcAft>
                <a:spcPts val="0"/>
              </a:spcAft>
              <a:buNone/>
            </a:pPr>
            <a:r>
              <a:rPr lang="en" dirty="0"/>
              <a:t>• S is too large for storage in main memory.</a:t>
            </a:r>
          </a:p>
          <a:p>
            <a:pPr marL="596900" indent="0">
              <a:spcAft>
                <a:spcPts val="0"/>
              </a:spcAft>
              <a:buNone/>
            </a:pPr>
            <a:r>
              <a:rPr lang="en" dirty="0"/>
              <a:t>• Temporal-edge attribute information needs to be preserved.</a:t>
            </a:r>
          </a:p>
        </p:txBody>
      </p:sp>
      <p:sp>
        <p:nvSpPr>
          <p:cNvPr id="4" name="Slide Number Placeholder 3">
            <a:extLst>
              <a:ext uri="{FF2B5EF4-FFF2-40B4-BE49-F238E27FC236}">
                <a16:creationId xmlns:a16="http://schemas.microsoft.com/office/drawing/2014/main" id="{675E06D3-523E-438E-9F0A-2668F5293200}"/>
              </a:ext>
            </a:extLst>
          </p:cNvPr>
          <p:cNvSpPr>
            <a:spLocks noGrp="1"/>
          </p:cNvSpPr>
          <p:nvPr>
            <p:ph type="sldNum" sz="quarter" idx="11"/>
          </p:nvPr>
        </p:nvSpPr>
        <p:spPr>
          <a:xfrm>
            <a:off x="185578" y="6356351"/>
            <a:ext cx="338405"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D37B5F-ABCF-48FC-8FD3-F3890A2DD608}" type="slidenum">
              <a:rPr lang="en-US" smtClean="0"/>
              <a:pPr/>
              <a:t>12</a:t>
            </a:fld>
            <a:endParaRPr lang="en-US"/>
          </a:p>
        </p:txBody>
      </p:sp>
    </p:spTree>
    <p:extLst>
      <p:ext uri="{BB962C8B-B14F-4D97-AF65-F5344CB8AC3E}">
        <p14:creationId xmlns:p14="http://schemas.microsoft.com/office/powerpoint/2010/main" val="851475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ACC01-5D70-42F6-8500-A08E77F79916}"/>
              </a:ext>
            </a:extLst>
          </p:cNvPr>
          <p:cNvSpPr>
            <a:spLocks noGrp="1"/>
          </p:cNvSpPr>
          <p:nvPr>
            <p:ph type="title"/>
          </p:nvPr>
        </p:nvSpPr>
        <p:spPr/>
        <p:txBody>
          <a:bodyPr/>
          <a:lstStyle/>
          <a:p>
            <a:r>
              <a:rPr lang="en-US" b="1" dirty="0"/>
              <a:t>Significance</a:t>
            </a:r>
          </a:p>
        </p:txBody>
      </p:sp>
      <p:sp>
        <p:nvSpPr>
          <p:cNvPr id="3" name="Content Placeholder 2">
            <a:extLst>
              <a:ext uri="{FF2B5EF4-FFF2-40B4-BE49-F238E27FC236}">
                <a16:creationId xmlns:a16="http://schemas.microsoft.com/office/drawing/2014/main" id="{BB49A4F4-790D-4E2F-A537-FFC73ECD842A}"/>
              </a:ext>
            </a:extLst>
          </p:cNvPr>
          <p:cNvSpPr>
            <a:spLocks noGrp="1"/>
          </p:cNvSpPr>
          <p:nvPr>
            <p:ph idx="1"/>
          </p:nvPr>
        </p:nvSpPr>
        <p:spPr/>
        <p:txBody>
          <a:bodyPr/>
          <a:lstStyle/>
          <a:p>
            <a:pPr>
              <a:spcAft>
                <a:spcPts val="1200"/>
              </a:spcAft>
            </a:pPr>
            <a:r>
              <a:rPr lang="en-US" dirty="0"/>
              <a:t>Societal applications requiring to store </a:t>
            </a:r>
            <a:r>
              <a:rPr lang="en-US" dirty="0" err="1"/>
              <a:t>spatio</a:t>
            </a:r>
            <a:r>
              <a:rPr lang="en-US" dirty="0"/>
              <a:t>-temporal networks</a:t>
            </a:r>
          </a:p>
          <a:p>
            <a:pPr>
              <a:spcAft>
                <a:spcPts val="1200"/>
              </a:spcAft>
            </a:pPr>
            <a:r>
              <a:rPr lang="en-US" dirty="0"/>
              <a:t>Surface and air transportation systems: </a:t>
            </a:r>
          </a:p>
          <a:p>
            <a:pPr lvl="1">
              <a:spcAft>
                <a:spcPts val="1200"/>
              </a:spcAft>
            </a:pPr>
            <a:r>
              <a:rPr lang="en-US" dirty="0"/>
              <a:t>The Mobility Monitoring Program, Airline services,...</a:t>
            </a:r>
          </a:p>
          <a:p>
            <a:pPr>
              <a:spcAft>
                <a:spcPts val="1200"/>
              </a:spcAft>
            </a:pPr>
            <a:endParaRPr lang="en-US" b="1" dirty="0"/>
          </a:p>
          <a:p>
            <a:pPr>
              <a:spcAft>
                <a:spcPts val="1200"/>
              </a:spcAft>
            </a:pPr>
            <a:endParaRPr lang="en-US" b="1" dirty="0"/>
          </a:p>
          <a:p>
            <a:pPr>
              <a:spcAft>
                <a:spcPts val="1200"/>
              </a:spcAft>
            </a:pPr>
            <a:endParaRPr lang="en-US" b="1" dirty="0"/>
          </a:p>
        </p:txBody>
      </p:sp>
      <p:sp>
        <p:nvSpPr>
          <p:cNvPr id="4" name="Slide Number Placeholder 3">
            <a:extLst>
              <a:ext uri="{FF2B5EF4-FFF2-40B4-BE49-F238E27FC236}">
                <a16:creationId xmlns:a16="http://schemas.microsoft.com/office/drawing/2014/main" id="{675E06D3-523E-438E-9F0A-2668F5293200}"/>
              </a:ext>
            </a:extLst>
          </p:cNvPr>
          <p:cNvSpPr>
            <a:spLocks noGrp="1"/>
          </p:cNvSpPr>
          <p:nvPr>
            <p:ph type="sldNum" sz="quarter" idx="11"/>
          </p:nvPr>
        </p:nvSpPr>
        <p:spPr>
          <a:xfrm>
            <a:off x="185578" y="6356351"/>
            <a:ext cx="338405"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D37B5F-ABCF-48FC-8FD3-F3890A2DD608}" type="slidenum">
              <a:rPr lang="en-US" smtClean="0"/>
              <a:pPr/>
              <a:t>13</a:t>
            </a:fld>
            <a:endParaRPr lang="en-US"/>
          </a:p>
        </p:txBody>
      </p:sp>
      <p:pic>
        <p:nvPicPr>
          <p:cNvPr id="5" name="Shape 81" descr="Screenshot of Texas A&amp;M Transportation Institute's webpage on urban freeway monitoring.">
            <a:extLst>
              <a:ext uri="{FF2B5EF4-FFF2-40B4-BE49-F238E27FC236}">
                <a16:creationId xmlns:a16="http://schemas.microsoft.com/office/drawing/2014/main" id="{6F1A49EB-7E80-46AB-B161-22DCE3F7D87A}"/>
              </a:ext>
            </a:extLst>
          </p:cNvPr>
          <p:cNvPicPr preferRelativeResize="0"/>
          <p:nvPr/>
        </p:nvPicPr>
        <p:blipFill>
          <a:blip r:embed="rId2">
            <a:alphaModFix/>
          </a:blip>
          <a:stretch>
            <a:fillRect/>
          </a:stretch>
        </p:blipFill>
        <p:spPr>
          <a:xfrm>
            <a:off x="685800" y="2886386"/>
            <a:ext cx="3600725" cy="2328449"/>
          </a:xfrm>
          <a:prstGeom prst="rect">
            <a:avLst/>
          </a:prstGeom>
          <a:noFill/>
          <a:ln>
            <a:noFill/>
          </a:ln>
        </p:spPr>
      </p:pic>
      <p:pic>
        <p:nvPicPr>
          <p:cNvPr id="6" name="Shape 82" descr="Map showing dense airline routes across the U.S. with red and green lines.">
            <a:extLst>
              <a:ext uri="{FF2B5EF4-FFF2-40B4-BE49-F238E27FC236}">
                <a16:creationId xmlns:a16="http://schemas.microsoft.com/office/drawing/2014/main" id="{CAAF5CED-0648-44ED-8FBA-CA0C2980ED78}"/>
              </a:ext>
            </a:extLst>
          </p:cNvPr>
          <p:cNvPicPr preferRelativeResize="0"/>
          <p:nvPr/>
        </p:nvPicPr>
        <p:blipFill>
          <a:blip r:embed="rId3">
            <a:alphaModFix/>
          </a:blip>
          <a:stretch>
            <a:fillRect/>
          </a:stretch>
        </p:blipFill>
        <p:spPr>
          <a:xfrm>
            <a:off x="4735526" y="2979062"/>
            <a:ext cx="3722674" cy="2143099"/>
          </a:xfrm>
          <a:prstGeom prst="rect">
            <a:avLst/>
          </a:prstGeom>
          <a:noFill/>
          <a:ln>
            <a:noFill/>
          </a:ln>
        </p:spPr>
      </p:pic>
    </p:spTree>
    <p:extLst>
      <p:ext uri="{BB962C8B-B14F-4D97-AF65-F5344CB8AC3E}">
        <p14:creationId xmlns:p14="http://schemas.microsoft.com/office/powerpoint/2010/main" val="2437208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311701" y="610615"/>
            <a:ext cx="8520599" cy="707399"/>
          </a:xfrm>
          <a:prstGeom prst="rect">
            <a:avLst/>
          </a:prstGeom>
        </p:spPr>
        <p:txBody>
          <a:bodyPr vert="horz" wrap="square" lIns="91425" tIns="91425" rIns="91425" bIns="91425" numCol="1" anchor="t" anchorCtr="0" compatLnSpc="1">
            <a:prstTxWarp prst="textNoShape">
              <a:avLst/>
            </a:prstTxWarp>
            <a:noAutofit/>
          </a:bodyPr>
          <a:lstStyle/>
          <a:p>
            <a:r>
              <a:rPr lang="en" b="1" dirty="0"/>
              <a:t>Major Contributions</a:t>
            </a:r>
          </a:p>
        </p:txBody>
      </p:sp>
      <p:sp>
        <p:nvSpPr>
          <p:cNvPr id="148" name="Shape 148"/>
          <p:cNvSpPr txBox="1">
            <a:spLocks noGrp="1"/>
          </p:cNvSpPr>
          <p:nvPr>
            <p:ph type="body" idx="1"/>
          </p:nvPr>
        </p:nvSpPr>
        <p:spPr>
          <a:xfrm>
            <a:off x="650630" y="1390684"/>
            <a:ext cx="7842739" cy="3737964"/>
          </a:xfrm>
          <a:prstGeom prst="rect">
            <a:avLst/>
          </a:prstGeom>
        </p:spPr>
        <p:txBody>
          <a:bodyPr vert="horz" wrap="square" lIns="91425" tIns="91425" rIns="91425" bIns="91425" numCol="1" anchor="t" anchorCtr="0" compatLnSpc="1">
            <a:prstTxWarp prst="textNoShape">
              <a:avLst/>
            </a:prstTxWarp>
            <a:noAutofit/>
          </a:bodyPr>
          <a:lstStyle/>
          <a:p>
            <a:pPr marR="101600">
              <a:lnSpc>
                <a:spcPct val="150000"/>
              </a:lnSpc>
              <a:spcAft>
                <a:spcPts val="600"/>
              </a:spcAft>
            </a:pPr>
            <a:r>
              <a:rPr lang="en" dirty="0">
                <a:highlight>
                  <a:srgbClr val="FFFFFF"/>
                </a:highlight>
              </a:rPr>
              <a:t>Prove that the SSTN-G∀S problem is NP-hard</a:t>
            </a:r>
          </a:p>
          <a:p>
            <a:pPr marR="101600">
              <a:lnSpc>
                <a:spcPct val="150000"/>
              </a:lnSpc>
              <a:spcAft>
                <a:spcPts val="600"/>
              </a:spcAft>
            </a:pPr>
            <a:r>
              <a:rPr lang="en" dirty="0"/>
              <a:t>Approach: a</a:t>
            </a:r>
            <a:r>
              <a:rPr lang="en" dirty="0">
                <a:highlight>
                  <a:srgbClr val="FFFFFF"/>
                </a:highlight>
              </a:rPr>
              <a:t> novel storage and access method (LCP-G∀S)</a:t>
            </a:r>
          </a:p>
          <a:p>
            <a:pPr marR="101600">
              <a:lnSpc>
                <a:spcPct val="150000"/>
              </a:lnSpc>
              <a:spcAft>
                <a:spcPts val="600"/>
              </a:spcAft>
            </a:pPr>
            <a:r>
              <a:rPr lang="en" dirty="0">
                <a:highlight>
                  <a:srgbClr val="FFFFFF"/>
                </a:highlight>
              </a:rPr>
              <a:t>Validation</a:t>
            </a:r>
          </a:p>
          <a:p>
            <a:pPr marR="101600" lvl="1">
              <a:lnSpc>
                <a:spcPct val="150000"/>
              </a:lnSpc>
              <a:spcAft>
                <a:spcPts val="600"/>
              </a:spcAft>
            </a:pPr>
            <a:r>
              <a:rPr lang="en" dirty="0">
                <a:highlight>
                  <a:srgbClr val="FFFFFF"/>
                </a:highlight>
              </a:rPr>
              <a:t>Analyze the algebraic cost of the LCP-G∀S algorithm</a:t>
            </a:r>
          </a:p>
          <a:p>
            <a:pPr marR="101600" lvl="1">
              <a:lnSpc>
                <a:spcPct val="150000"/>
              </a:lnSpc>
              <a:spcAft>
                <a:spcPts val="600"/>
              </a:spcAft>
            </a:pPr>
            <a:r>
              <a:rPr lang="en" dirty="0">
                <a:highlight>
                  <a:srgbClr val="FFFFFF"/>
                </a:highlight>
              </a:rPr>
              <a:t>Experimental evaluation of LCP</a:t>
            </a:r>
            <a:r>
              <a:rPr lang="en" dirty="0"/>
              <a:t>-G∀S</a:t>
            </a:r>
          </a:p>
          <a:p>
            <a:pPr marR="101600" lvl="2">
              <a:lnSpc>
                <a:spcPct val="150000"/>
              </a:lnSpc>
              <a:spcAft>
                <a:spcPts val="0"/>
              </a:spcAft>
            </a:pPr>
            <a:r>
              <a:rPr lang="en-US" sz="1600" dirty="0">
                <a:highlight>
                  <a:srgbClr val="FFFFFF"/>
                </a:highlight>
              </a:rPr>
              <a:t>U</a:t>
            </a:r>
            <a:r>
              <a:rPr lang="en" sz="1600" dirty="0">
                <a:highlight>
                  <a:srgbClr val="FFFFFF"/>
                </a:highlight>
              </a:rPr>
              <a:t>sing real-world and synthetic STN datasets</a:t>
            </a:r>
          </a:p>
          <a:p>
            <a:pPr>
              <a:buNone/>
            </a:pPr>
            <a:endParaRPr dirty="0"/>
          </a:p>
        </p:txBody>
      </p:sp>
    </p:spTree>
    <p:extLst>
      <p:ext uri="{BB962C8B-B14F-4D97-AF65-F5344CB8AC3E}">
        <p14:creationId xmlns:p14="http://schemas.microsoft.com/office/powerpoint/2010/main" val="2787087547"/>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1" y="233051"/>
            <a:ext cx="8520599" cy="628499"/>
          </a:xfrm>
          <a:prstGeom prst="rect">
            <a:avLst/>
          </a:prstGeom>
        </p:spPr>
        <p:txBody>
          <a:bodyPr vert="horz" wrap="square" lIns="91425" tIns="91425" rIns="91425" bIns="91425" numCol="1" anchor="t" anchorCtr="0" compatLnSpc="1">
            <a:prstTxWarp prst="textNoShape">
              <a:avLst/>
            </a:prstTxWarp>
            <a:noAutofit/>
          </a:bodyPr>
          <a:lstStyle/>
          <a:p>
            <a:r>
              <a:rPr lang="en" b="1" dirty="0"/>
              <a:t>Key Concepts</a:t>
            </a:r>
          </a:p>
        </p:txBody>
      </p:sp>
      <p:sp>
        <p:nvSpPr>
          <p:cNvPr id="88" name="Shape 88"/>
          <p:cNvSpPr txBox="1">
            <a:spLocks noGrp="1"/>
          </p:cNvSpPr>
          <p:nvPr>
            <p:ph type="body" idx="1"/>
          </p:nvPr>
        </p:nvSpPr>
        <p:spPr>
          <a:xfrm>
            <a:off x="311701" y="861550"/>
            <a:ext cx="6345953" cy="4592700"/>
          </a:xfrm>
          <a:prstGeom prst="rect">
            <a:avLst/>
          </a:prstGeom>
        </p:spPr>
        <p:txBody>
          <a:bodyPr vert="horz" wrap="square" lIns="91425" tIns="91425" rIns="91425" bIns="91425" numCol="1" anchor="t" anchorCtr="0" compatLnSpc="1">
            <a:prstTxWarp prst="textNoShape">
              <a:avLst/>
            </a:prstTxWarp>
            <a:noAutofit/>
          </a:bodyPr>
          <a:lstStyle/>
          <a:p>
            <a:pPr>
              <a:spcAft>
                <a:spcPts val="0"/>
              </a:spcAft>
            </a:pPr>
            <a:r>
              <a:rPr lang="en" sz="1800" dirty="0" err="1"/>
              <a:t>Spatio</a:t>
            </a:r>
            <a:r>
              <a:rPr lang="en" sz="1800" dirty="0"/>
              <a:t>-Temporal Networks (STN)</a:t>
            </a:r>
          </a:p>
          <a:p>
            <a:pPr>
              <a:spcAft>
                <a:spcPts val="0"/>
              </a:spcAft>
            </a:pPr>
            <a:endParaRPr lang="en" sz="1800" dirty="0"/>
          </a:p>
          <a:p>
            <a:pPr>
              <a:spcAft>
                <a:spcPts val="0"/>
              </a:spcAft>
            </a:pPr>
            <a:r>
              <a:rPr lang="en" sz="1800" dirty="0" err="1"/>
              <a:t>Spatio</a:t>
            </a:r>
            <a:r>
              <a:rPr lang="en" sz="1800" dirty="0"/>
              <a:t>-Temporal Network Operations:</a:t>
            </a:r>
          </a:p>
          <a:p>
            <a:pPr lvl="1">
              <a:spcAft>
                <a:spcPts val="0"/>
              </a:spcAft>
            </a:pPr>
            <a:r>
              <a:rPr lang="en" sz="1600" dirty="0" err="1">
                <a:ea typeface="Times New Roman"/>
                <a:cs typeface="Times New Roman"/>
                <a:sym typeface="Times New Roman"/>
              </a:rPr>
              <a:t>FindNode</a:t>
            </a:r>
            <a:r>
              <a:rPr lang="en" sz="1600" dirty="0">
                <a:ea typeface="Times New Roman"/>
                <a:cs typeface="Times New Roman"/>
                <a:sym typeface="Times New Roman"/>
              </a:rPr>
              <a:t>(</a:t>
            </a:r>
            <a:r>
              <a:rPr lang="en" sz="1600" i="1" dirty="0">
                <a:ea typeface="Times New Roman"/>
                <a:cs typeface="Times New Roman"/>
                <a:sym typeface="Times New Roman"/>
              </a:rPr>
              <a:t>n, t</a:t>
            </a:r>
            <a:r>
              <a:rPr lang="en" sz="1600" dirty="0">
                <a:ea typeface="Times New Roman"/>
                <a:cs typeface="Times New Roman"/>
                <a:sym typeface="Times New Roman"/>
              </a:rPr>
              <a:t>)，</a:t>
            </a:r>
            <a:r>
              <a:rPr lang="en" sz="1600" dirty="0" err="1">
                <a:ea typeface="Times New Roman"/>
                <a:cs typeface="Times New Roman"/>
                <a:sym typeface="Times New Roman"/>
              </a:rPr>
              <a:t>LGetNodeTransition</a:t>
            </a:r>
            <a:r>
              <a:rPr lang="en" sz="1600" dirty="0">
                <a:ea typeface="Times New Roman"/>
                <a:cs typeface="Times New Roman"/>
                <a:sym typeface="Times New Roman"/>
              </a:rPr>
              <a:t>(</a:t>
            </a:r>
            <a:r>
              <a:rPr lang="en" sz="1600" i="1" dirty="0">
                <a:ea typeface="Times New Roman"/>
                <a:cs typeface="Times New Roman"/>
                <a:sym typeface="Times New Roman"/>
              </a:rPr>
              <a:t>Node(n, t)</a:t>
            </a:r>
            <a:r>
              <a:rPr lang="en" sz="1600" dirty="0">
                <a:ea typeface="Times New Roman"/>
                <a:cs typeface="Times New Roman"/>
                <a:sym typeface="Times New Roman"/>
              </a:rPr>
              <a:t>)，</a:t>
            </a:r>
          </a:p>
          <a:p>
            <a:pPr lvl="1">
              <a:spcAft>
                <a:spcPts val="0"/>
              </a:spcAft>
            </a:pPr>
            <a:r>
              <a:rPr lang="en" sz="1600" dirty="0" err="1">
                <a:ea typeface="Times New Roman"/>
                <a:cs typeface="Times New Roman"/>
                <a:sym typeface="Times New Roman"/>
              </a:rPr>
              <a:t>LGetOneSuccessor</a:t>
            </a:r>
            <a:r>
              <a:rPr lang="en" sz="1600" dirty="0">
                <a:ea typeface="Times New Roman"/>
                <a:cs typeface="Times New Roman"/>
                <a:sym typeface="Times New Roman"/>
              </a:rPr>
              <a:t>(</a:t>
            </a:r>
            <a:r>
              <a:rPr lang="en" sz="1600" i="1" dirty="0">
                <a:ea typeface="Times New Roman"/>
                <a:cs typeface="Times New Roman"/>
                <a:sym typeface="Times New Roman"/>
              </a:rPr>
              <a:t>Node(n, t), n</a:t>
            </a:r>
            <a:r>
              <a:rPr lang="en" sz="1600" i="1" baseline="-25000" dirty="0">
                <a:ea typeface="Times New Roman"/>
                <a:cs typeface="Times New Roman"/>
                <a:sym typeface="Times New Roman"/>
              </a:rPr>
              <a:t>s</a:t>
            </a:r>
            <a:r>
              <a:rPr lang="en" sz="1600" dirty="0">
                <a:ea typeface="Times New Roman"/>
                <a:cs typeface="Times New Roman"/>
                <a:sym typeface="Times New Roman"/>
              </a:rPr>
              <a:t>)</a:t>
            </a:r>
          </a:p>
          <a:p>
            <a:pPr lvl="1">
              <a:spcAft>
                <a:spcPts val="0"/>
              </a:spcAft>
            </a:pPr>
            <a:r>
              <a:rPr lang="en" sz="1600" dirty="0" err="1">
                <a:ea typeface="Times New Roman"/>
                <a:cs typeface="Times New Roman"/>
                <a:sym typeface="Times New Roman"/>
              </a:rPr>
              <a:t>LGetAllSuccessors</a:t>
            </a:r>
            <a:r>
              <a:rPr lang="en" sz="1600" dirty="0">
                <a:ea typeface="Times New Roman"/>
                <a:cs typeface="Times New Roman"/>
                <a:sym typeface="Times New Roman"/>
              </a:rPr>
              <a:t>(</a:t>
            </a:r>
            <a:r>
              <a:rPr lang="en" sz="1600" i="1" dirty="0">
                <a:ea typeface="Times New Roman"/>
                <a:cs typeface="Times New Roman"/>
                <a:sym typeface="Times New Roman"/>
              </a:rPr>
              <a:t>Node(n, t)</a:t>
            </a:r>
            <a:r>
              <a:rPr lang="en" sz="1600" dirty="0">
                <a:ea typeface="Times New Roman"/>
                <a:cs typeface="Times New Roman"/>
                <a:sym typeface="Times New Roman"/>
              </a:rPr>
              <a:t>)</a:t>
            </a:r>
          </a:p>
          <a:p>
            <a:pPr marL="342900" lvl="1" indent="0">
              <a:spcAft>
                <a:spcPts val="0"/>
              </a:spcAft>
              <a:buNone/>
            </a:pPr>
            <a:endParaRPr lang="en" sz="1500" dirty="0"/>
          </a:p>
          <a:p>
            <a:pPr>
              <a:spcAft>
                <a:spcPts val="0"/>
              </a:spcAft>
            </a:pPr>
            <a:r>
              <a:rPr lang="en" sz="1800" dirty="0" err="1"/>
              <a:t>Lagrangian</a:t>
            </a:r>
            <a:r>
              <a:rPr lang="en" sz="1800" dirty="0"/>
              <a:t> Paths:  </a:t>
            </a:r>
          </a:p>
          <a:p>
            <a:pPr lvl="1">
              <a:spcAft>
                <a:spcPts val="0"/>
              </a:spcAft>
            </a:pPr>
            <a:r>
              <a:rPr lang="en" sz="1600" dirty="0"/>
              <a:t>paths in a </a:t>
            </a:r>
            <a:r>
              <a:rPr lang="en" sz="1600" dirty="0" err="1"/>
              <a:t>spatio</a:t>
            </a:r>
            <a:r>
              <a:rPr lang="en" sz="1600" dirty="0"/>
              <a:t>-temporal network</a:t>
            </a:r>
          </a:p>
          <a:p>
            <a:pPr>
              <a:spcAft>
                <a:spcPts val="0"/>
              </a:spcAft>
            </a:pPr>
            <a:endParaRPr lang="en" sz="1800" dirty="0"/>
          </a:p>
          <a:p>
            <a:pPr>
              <a:spcAft>
                <a:spcPts val="0"/>
              </a:spcAft>
            </a:pPr>
            <a:r>
              <a:rPr lang="en" sz="1800" dirty="0"/>
              <a:t>STN conceptual Models</a:t>
            </a:r>
          </a:p>
          <a:p>
            <a:pPr lvl="1">
              <a:spcAft>
                <a:spcPts val="0"/>
              </a:spcAft>
            </a:pPr>
            <a:r>
              <a:rPr lang="en" sz="1500" dirty="0"/>
              <a:t>Graph: G = (</a:t>
            </a:r>
            <a:r>
              <a:rPr lang="en" sz="1500" i="1" dirty="0"/>
              <a:t>N,E,T</a:t>
            </a:r>
            <a:r>
              <a:rPr lang="en" sz="1500" dirty="0"/>
              <a:t>), </a:t>
            </a:r>
            <a:r>
              <a:rPr lang="en" sz="1500" i="1" dirty="0"/>
              <a:t>N</a:t>
            </a:r>
            <a:r>
              <a:rPr lang="en" sz="1500" dirty="0"/>
              <a:t>: nodes, </a:t>
            </a:r>
            <a:r>
              <a:rPr lang="en" sz="1500" i="1" dirty="0"/>
              <a:t>E</a:t>
            </a:r>
            <a:r>
              <a:rPr lang="en" sz="1500" dirty="0"/>
              <a:t>: edges, </a:t>
            </a:r>
            <a:r>
              <a:rPr lang="en" sz="1500" i="1" dirty="0"/>
              <a:t>T</a:t>
            </a:r>
            <a:r>
              <a:rPr lang="en" sz="1500" dirty="0"/>
              <a:t>: time steps</a:t>
            </a:r>
          </a:p>
          <a:p>
            <a:pPr lvl="1">
              <a:spcAft>
                <a:spcPts val="0"/>
              </a:spcAft>
            </a:pPr>
            <a:r>
              <a:rPr lang="en" sz="1500" dirty="0"/>
              <a:t>Hypergraph = (N, hyperedges group each node with successors)</a:t>
            </a:r>
          </a:p>
          <a:p>
            <a:pPr>
              <a:spcAft>
                <a:spcPts val="0"/>
              </a:spcAft>
            </a:pPr>
            <a:endParaRPr lang="en" sz="1800" dirty="0"/>
          </a:p>
          <a:p>
            <a:pPr>
              <a:spcAft>
                <a:spcPts val="0"/>
              </a:spcAft>
            </a:pPr>
            <a:r>
              <a:rPr lang="en" sz="1800" dirty="0"/>
              <a:t>Data Structure:</a:t>
            </a:r>
          </a:p>
          <a:p>
            <a:pPr lvl="1">
              <a:spcAft>
                <a:spcPts val="0"/>
              </a:spcAft>
            </a:pPr>
            <a:r>
              <a:rPr lang="en" sz="1600" dirty="0"/>
              <a:t>node has node id, time step, time-varying attribute</a:t>
            </a:r>
          </a:p>
          <a:p>
            <a:pPr lvl="1">
              <a:spcAft>
                <a:spcPts val="0"/>
              </a:spcAft>
            </a:pPr>
            <a:r>
              <a:rPr lang="en" sz="1600" dirty="0"/>
              <a:t>edge time-varying attribute</a:t>
            </a:r>
          </a:p>
          <a:p>
            <a:pPr>
              <a:spcAft>
                <a:spcPts val="0"/>
              </a:spcAft>
            </a:pPr>
            <a:endParaRPr dirty="0"/>
          </a:p>
          <a:p>
            <a:pPr>
              <a:spcAft>
                <a:spcPts val="0"/>
              </a:spcAft>
            </a:pPr>
            <a:endParaRPr lang="en" sz="1800" dirty="0"/>
          </a:p>
          <a:p>
            <a:pPr>
              <a:spcAft>
                <a:spcPts val="0"/>
              </a:spcAft>
              <a:buNone/>
            </a:pPr>
            <a:endParaRPr sz="1400" dirty="0"/>
          </a:p>
          <a:p>
            <a:pPr>
              <a:spcAft>
                <a:spcPts val="0"/>
              </a:spcAft>
              <a:buNone/>
            </a:pPr>
            <a:endParaRPr sz="1400" dirty="0"/>
          </a:p>
        </p:txBody>
      </p:sp>
      <p:sp>
        <p:nvSpPr>
          <p:cNvPr id="89" name="Shape 89">
            <a:extLst>
              <a:ext uri="{C183D7F6-B498-43B3-948B-1728B52AA6E4}">
                <adec:decorative xmlns:adec="http://schemas.microsoft.com/office/drawing/2017/decorative" val="1"/>
              </a:ext>
            </a:extLst>
          </p:cNvPr>
          <p:cNvSpPr txBox="1"/>
          <p:nvPr/>
        </p:nvSpPr>
        <p:spPr>
          <a:xfrm>
            <a:off x="2199601" y="5511951"/>
            <a:ext cx="6398699" cy="746399"/>
          </a:xfrm>
          <a:prstGeom prst="rect">
            <a:avLst/>
          </a:prstGeom>
          <a:noFill/>
          <a:ln>
            <a:noFill/>
          </a:ln>
        </p:spPr>
        <p:txBody>
          <a:bodyPr lIns="91425" tIns="91425" rIns="91425" bIns="91425" anchor="t" anchorCtr="0">
            <a:noAutofit/>
          </a:bodyPr>
          <a:lstStyle/>
          <a:p>
            <a:endParaRPr/>
          </a:p>
        </p:txBody>
      </p:sp>
      <p:pic>
        <p:nvPicPr>
          <p:cNvPr id="90" name="Shape 90" descr="Diagram of a time-expanded graph with nodes labeled N1 to N4 over seven time steps."/>
          <p:cNvPicPr preferRelativeResize="0"/>
          <p:nvPr/>
        </p:nvPicPr>
        <p:blipFill>
          <a:blip r:embed="rId3">
            <a:alphaModFix/>
          </a:blip>
          <a:stretch>
            <a:fillRect/>
          </a:stretch>
        </p:blipFill>
        <p:spPr>
          <a:xfrm>
            <a:off x="5876819" y="328772"/>
            <a:ext cx="3098680" cy="2473356"/>
          </a:xfrm>
          <a:prstGeom prst="rect">
            <a:avLst/>
          </a:prstGeom>
          <a:noFill/>
          <a:ln>
            <a:noFill/>
          </a:ln>
        </p:spPr>
      </p:pic>
    </p:spTree>
    <p:extLst>
      <p:ext uri="{BB962C8B-B14F-4D97-AF65-F5344CB8AC3E}">
        <p14:creationId xmlns:p14="http://schemas.microsoft.com/office/powerpoint/2010/main" val="59042906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xEl>
                                              <p:pRg st="15" end="15"/>
                                            </p:txEl>
                                          </p:spTgt>
                                        </p:tgtEl>
                                        <p:attrNameLst>
                                          <p:attrName>style.visibility</p:attrName>
                                        </p:attrNameLst>
                                      </p:cBhvr>
                                      <p:to>
                                        <p:strVal val="visible"/>
                                      </p:to>
                                    </p:set>
                                    <p:animEffect transition="in" filter="fade">
                                      <p:cBhvr>
                                        <p:cTn id="7" dur="500"/>
                                        <p:tgtEl>
                                          <p:spTgt spid="88">
                                            <p:txEl>
                                              <p:pRg st="15" end="1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8">
                                            <p:txEl>
                                              <p:pRg st="16" end="16"/>
                                            </p:txEl>
                                          </p:spTgt>
                                        </p:tgtEl>
                                        <p:attrNameLst>
                                          <p:attrName>style.visibility</p:attrName>
                                        </p:attrNameLst>
                                      </p:cBhvr>
                                      <p:to>
                                        <p:strVal val="visible"/>
                                      </p:to>
                                    </p:set>
                                    <p:animEffect transition="in" filter="fade">
                                      <p:cBhvr>
                                        <p:cTn id="12" dur="500"/>
                                        <p:tgtEl>
                                          <p:spTgt spid="88">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131714"/>
            <a:ext cx="8520599" cy="628499"/>
          </a:xfrm>
          <a:prstGeom prst="rect">
            <a:avLst/>
          </a:prstGeom>
        </p:spPr>
        <p:txBody>
          <a:bodyPr vert="horz" wrap="square" lIns="91425" tIns="91425" rIns="91425" bIns="91425" numCol="1" anchor="t" anchorCtr="0" compatLnSpc="1">
            <a:prstTxWarp prst="textNoShape">
              <a:avLst/>
            </a:prstTxWarp>
            <a:noAutofit/>
          </a:bodyPr>
          <a:lstStyle/>
          <a:p>
            <a:r>
              <a:rPr lang="en" b="1" dirty="0"/>
              <a:t>Key Concepts: Data Storage</a:t>
            </a:r>
          </a:p>
        </p:txBody>
      </p:sp>
      <p:sp>
        <p:nvSpPr>
          <p:cNvPr id="88" name="Shape 88"/>
          <p:cNvSpPr txBox="1">
            <a:spLocks noGrp="1"/>
          </p:cNvSpPr>
          <p:nvPr>
            <p:ph type="body" idx="1"/>
          </p:nvPr>
        </p:nvSpPr>
        <p:spPr>
          <a:xfrm>
            <a:off x="230160" y="691988"/>
            <a:ext cx="5805123" cy="4592700"/>
          </a:xfrm>
          <a:prstGeom prst="rect">
            <a:avLst/>
          </a:prstGeom>
        </p:spPr>
        <p:txBody>
          <a:bodyPr vert="horz" wrap="square" lIns="91425" tIns="91425" rIns="91425" bIns="91425" numCol="1" anchor="t" anchorCtr="0" compatLnSpc="1">
            <a:prstTxWarp prst="textNoShape">
              <a:avLst/>
            </a:prstTxWarp>
            <a:noAutofit/>
          </a:bodyPr>
          <a:lstStyle/>
          <a:p>
            <a:pPr>
              <a:spcAft>
                <a:spcPts val="0"/>
              </a:spcAft>
            </a:pPr>
            <a:r>
              <a:rPr lang="en" sz="1800" dirty="0"/>
              <a:t>Disk storage </a:t>
            </a:r>
          </a:p>
          <a:p>
            <a:pPr lvl="1">
              <a:spcAft>
                <a:spcPts val="0"/>
              </a:spcAft>
            </a:pPr>
            <a:r>
              <a:rPr lang="en" sz="1500" dirty="0"/>
              <a:t>needs STN partitioning into disk pages</a:t>
            </a:r>
          </a:p>
          <a:p>
            <a:pPr>
              <a:spcAft>
                <a:spcPts val="0"/>
              </a:spcAft>
            </a:pPr>
            <a:endParaRPr lang="en" sz="1800" dirty="0"/>
          </a:p>
          <a:p>
            <a:pPr>
              <a:spcAft>
                <a:spcPts val="0"/>
              </a:spcAft>
            </a:pPr>
            <a:r>
              <a:rPr lang="en" sz="1800" dirty="0"/>
              <a:t>Partitioning Methods</a:t>
            </a:r>
          </a:p>
          <a:p>
            <a:pPr lvl="1">
              <a:spcAft>
                <a:spcPts val="0"/>
              </a:spcAft>
            </a:pPr>
            <a:r>
              <a:rPr lang="en" sz="1500" dirty="0"/>
              <a:t>Orthogonal </a:t>
            </a:r>
          </a:p>
          <a:p>
            <a:pPr lvl="1">
              <a:spcAft>
                <a:spcPts val="0"/>
              </a:spcAft>
            </a:pPr>
            <a:r>
              <a:rPr lang="en" sz="1500" dirty="0"/>
              <a:t>Non-Orthogonal Partitioning of STNs</a:t>
            </a:r>
          </a:p>
          <a:p>
            <a:pPr lvl="2">
              <a:spcAft>
                <a:spcPts val="0"/>
              </a:spcAft>
            </a:pPr>
            <a:r>
              <a:rPr lang="en" sz="1600" dirty="0"/>
              <a:t>Min-cuts edges (CCAM) or hyperedges (</a:t>
            </a:r>
            <a:r>
              <a:rPr lang="en" sz="1600" dirty="0">
                <a:solidFill>
                  <a:srgbClr val="C00000"/>
                </a:solidFill>
              </a:rPr>
              <a:t>this work</a:t>
            </a:r>
            <a:r>
              <a:rPr lang="en" sz="1600" dirty="0"/>
              <a:t>)</a:t>
            </a:r>
          </a:p>
          <a:p>
            <a:pPr>
              <a:spcAft>
                <a:spcPts val="0"/>
              </a:spcAft>
            </a:pPr>
            <a:endParaRPr sz="1600" dirty="0"/>
          </a:p>
          <a:p>
            <a:pPr>
              <a:spcAft>
                <a:spcPts val="0"/>
              </a:spcAft>
              <a:buNone/>
            </a:pPr>
            <a:endParaRPr sz="1400" dirty="0"/>
          </a:p>
          <a:p>
            <a:pPr>
              <a:spcAft>
                <a:spcPts val="0"/>
              </a:spcAft>
              <a:buNone/>
            </a:pPr>
            <a:endParaRPr sz="1400" dirty="0"/>
          </a:p>
        </p:txBody>
      </p:sp>
      <p:grpSp>
        <p:nvGrpSpPr>
          <p:cNvPr id="2" name="Group 1" descr="Flowchart depicting a data retrieval decision process.">
            <a:extLst>
              <a:ext uri="{FF2B5EF4-FFF2-40B4-BE49-F238E27FC236}">
                <a16:creationId xmlns:a16="http://schemas.microsoft.com/office/drawing/2014/main" id="{7120C240-7126-0646-AC38-45268B812897}"/>
              </a:ext>
            </a:extLst>
          </p:cNvPr>
          <p:cNvGrpSpPr/>
          <p:nvPr/>
        </p:nvGrpSpPr>
        <p:grpSpPr>
          <a:xfrm>
            <a:off x="5520457" y="142264"/>
            <a:ext cx="3523059" cy="2489594"/>
            <a:chOff x="5444228" y="1089579"/>
            <a:chExt cx="3523059" cy="2489594"/>
          </a:xfrm>
        </p:grpSpPr>
        <p:sp>
          <p:nvSpPr>
            <p:cNvPr id="17" name="Shape 92">
              <a:extLst>
                <a:ext uri="{FF2B5EF4-FFF2-40B4-BE49-F238E27FC236}">
                  <a16:creationId xmlns:a16="http://schemas.microsoft.com/office/drawing/2014/main" id="{1E172E9C-2BB0-4A3D-8631-7057E26C1659}"/>
                </a:ext>
              </a:extLst>
            </p:cNvPr>
            <p:cNvSpPr/>
            <p:nvPr/>
          </p:nvSpPr>
          <p:spPr>
            <a:xfrm>
              <a:off x="5444228" y="2417854"/>
              <a:ext cx="1412906" cy="43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 sz="1400" dirty="0"/>
                <a:t>access data in memory</a:t>
              </a:r>
            </a:p>
          </p:txBody>
        </p:sp>
        <p:sp>
          <p:nvSpPr>
            <p:cNvPr id="18" name="Shape 93">
              <a:extLst>
                <a:ext uri="{FF2B5EF4-FFF2-40B4-BE49-F238E27FC236}">
                  <a16:creationId xmlns:a16="http://schemas.microsoft.com/office/drawing/2014/main" id="{4869A69F-0BDB-4C2F-BDA1-69234C27183C}"/>
                </a:ext>
              </a:extLst>
            </p:cNvPr>
            <p:cNvSpPr/>
            <p:nvPr/>
          </p:nvSpPr>
          <p:spPr>
            <a:xfrm>
              <a:off x="7483803" y="2419204"/>
              <a:ext cx="1483484" cy="43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400" dirty="0"/>
                <a:t>Search disk data pages</a:t>
              </a:r>
            </a:p>
          </p:txBody>
        </p:sp>
        <p:sp>
          <p:nvSpPr>
            <p:cNvPr id="19" name="Shape 94">
              <a:extLst>
                <a:ext uri="{FF2B5EF4-FFF2-40B4-BE49-F238E27FC236}">
                  <a16:creationId xmlns:a16="http://schemas.microsoft.com/office/drawing/2014/main" id="{844ED55A-FE76-4B37-A036-C0007EA8E21C}"/>
                </a:ext>
              </a:extLst>
            </p:cNvPr>
            <p:cNvSpPr/>
            <p:nvPr/>
          </p:nvSpPr>
          <p:spPr>
            <a:xfrm>
              <a:off x="6408665" y="1967175"/>
              <a:ext cx="58800" cy="431400"/>
            </a:xfrm>
            <a:prstGeom prst="downArrow">
              <a:avLst>
                <a:gd name="adj1" fmla="val 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1400"/>
            </a:p>
          </p:txBody>
        </p:sp>
        <p:sp>
          <p:nvSpPr>
            <p:cNvPr id="20" name="Shape 95">
              <a:extLst>
                <a:ext uri="{FF2B5EF4-FFF2-40B4-BE49-F238E27FC236}">
                  <a16:creationId xmlns:a16="http://schemas.microsoft.com/office/drawing/2014/main" id="{E484B404-C37E-4F98-968F-6F77794CDA95}"/>
                </a:ext>
              </a:extLst>
            </p:cNvPr>
            <p:cNvSpPr txBox="1"/>
            <p:nvPr/>
          </p:nvSpPr>
          <p:spPr>
            <a:xfrm>
              <a:off x="5977344" y="2016282"/>
              <a:ext cx="1075500" cy="235500"/>
            </a:xfrm>
            <a:prstGeom prst="rect">
              <a:avLst/>
            </a:prstGeom>
            <a:noFill/>
            <a:ln>
              <a:noFill/>
            </a:ln>
          </p:spPr>
          <p:txBody>
            <a:bodyPr lIns="91425" tIns="91425" rIns="91425" bIns="91425" anchor="t" anchorCtr="0">
              <a:noAutofit/>
            </a:bodyPr>
            <a:lstStyle/>
            <a:p>
              <a:pPr lvl="0">
                <a:spcBef>
                  <a:spcPts val="0"/>
                </a:spcBef>
                <a:buNone/>
              </a:pPr>
              <a:r>
                <a:rPr lang="en" sz="1400"/>
                <a:t>yes</a:t>
              </a:r>
            </a:p>
          </p:txBody>
        </p:sp>
        <p:sp>
          <p:nvSpPr>
            <p:cNvPr id="21" name="Shape 96">
              <a:extLst>
                <a:ext uri="{FF2B5EF4-FFF2-40B4-BE49-F238E27FC236}">
                  <a16:creationId xmlns:a16="http://schemas.microsoft.com/office/drawing/2014/main" id="{C9C2D86F-8E3B-44E5-B66F-9DB3B5DD6378}"/>
                </a:ext>
              </a:extLst>
            </p:cNvPr>
            <p:cNvSpPr txBox="1"/>
            <p:nvPr/>
          </p:nvSpPr>
          <p:spPr>
            <a:xfrm>
              <a:off x="8014903" y="1927954"/>
              <a:ext cx="622499" cy="235500"/>
            </a:xfrm>
            <a:prstGeom prst="rect">
              <a:avLst/>
            </a:prstGeom>
            <a:noFill/>
            <a:ln>
              <a:noFill/>
            </a:ln>
          </p:spPr>
          <p:txBody>
            <a:bodyPr lIns="91425" tIns="91425" rIns="91425" bIns="91425" anchor="t" anchorCtr="0">
              <a:noAutofit/>
            </a:bodyPr>
            <a:lstStyle/>
            <a:p>
              <a:pPr lvl="0">
                <a:spcBef>
                  <a:spcPts val="0"/>
                </a:spcBef>
                <a:buNone/>
              </a:pPr>
              <a:r>
                <a:rPr lang="en" sz="1400"/>
                <a:t>no</a:t>
              </a:r>
            </a:p>
          </p:txBody>
        </p:sp>
        <p:sp>
          <p:nvSpPr>
            <p:cNvPr id="22" name="Shape 97">
              <a:extLst>
                <a:ext uri="{FF2B5EF4-FFF2-40B4-BE49-F238E27FC236}">
                  <a16:creationId xmlns:a16="http://schemas.microsoft.com/office/drawing/2014/main" id="{AF5B3776-C19D-45EC-86A9-E3053B6AFCBA}"/>
                </a:ext>
              </a:extLst>
            </p:cNvPr>
            <p:cNvSpPr/>
            <p:nvPr/>
          </p:nvSpPr>
          <p:spPr>
            <a:xfrm>
              <a:off x="7175393" y="1397079"/>
              <a:ext cx="58800" cy="313799"/>
            </a:xfrm>
            <a:prstGeom prst="downArrow">
              <a:avLst>
                <a:gd name="adj1" fmla="val 27933"/>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1400"/>
            </a:p>
          </p:txBody>
        </p:sp>
        <p:sp>
          <p:nvSpPr>
            <p:cNvPr id="23" name="Shape 98">
              <a:extLst>
                <a:ext uri="{FF2B5EF4-FFF2-40B4-BE49-F238E27FC236}">
                  <a16:creationId xmlns:a16="http://schemas.microsoft.com/office/drawing/2014/main" id="{876C650B-6529-43D9-BF0F-800C7B4B8B84}"/>
                </a:ext>
              </a:extLst>
            </p:cNvPr>
            <p:cNvSpPr/>
            <p:nvPr/>
          </p:nvSpPr>
          <p:spPr>
            <a:xfrm>
              <a:off x="6686364" y="1089579"/>
              <a:ext cx="1080788" cy="431400"/>
            </a:xfrm>
            <a:prstGeom prst="ellipse">
              <a:avLst/>
            </a:prstGeom>
            <a:solidFill>
              <a:srgbClr val="CFE2F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400" dirty="0"/>
                <a:t>node </a:t>
              </a:r>
              <a:r>
                <a:rPr lang="en" sz="1400" i="1" dirty="0" err="1"/>
                <a:t>i</a:t>
              </a:r>
              <a:endParaRPr lang="en" sz="1400" i="1" dirty="0"/>
            </a:p>
          </p:txBody>
        </p:sp>
        <p:sp>
          <p:nvSpPr>
            <p:cNvPr id="24" name="Shape 99">
              <a:extLst>
                <a:ext uri="{FF2B5EF4-FFF2-40B4-BE49-F238E27FC236}">
                  <a16:creationId xmlns:a16="http://schemas.microsoft.com/office/drawing/2014/main" id="{BAFA0C5F-BD45-4060-B867-1DEC06BE0D87}"/>
                </a:ext>
              </a:extLst>
            </p:cNvPr>
            <p:cNvSpPr/>
            <p:nvPr/>
          </p:nvSpPr>
          <p:spPr>
            <a:xfrm>
              <a:off x="7971616" y="1963304"/>
              <a:ext cx="58800" cy="431400"/>
            </a:xfrm>
            <a:prstGeom prst="downArrow">
              <a:avLst>
                <a:gd name="adj1" fmla="val 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1400"/>
            </a:p>
          </p:txBody>
        </p:sp>
        <p:sp>
          <p:nvSpPr>
            <p:cNvPr id="25" name="Shape 100">
              <a:extLst>
                <a:ext uri="{FF2B5EF4-FFF2-40B4-BE49-F238E27FC236}">
                  <a16:creationId xmlns:a16="http://schemas.microsoft.com/office/drawing/2014/main" id="{EAC39B7D-65EE-4D26-A1EB-9B235DFC23D5}"/>
                </a:ext>
              </a:extLst>
            </p:cNvPr>
            <p:cNvSpPr/>
            <p:nvPr/>
          </p:nvSpPr>
          <p:spPr>
            <a:xfrm>
              <a:off x="7150103" y="3134486"/>
              <a:ext cx="1817184" cy="444687"/>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400" dirty="0"/>
                <a:t>L</a:t>
              </a:r>
              <a:r>
                <a:rPr lang="en" sz="1400" dirty="0" err="1"/>
                <a:t>oad</a:t>
              </a:r>
              <a:r>
                <a:rPr lang="en" sz="1400" dirty="0"/>
                <a:t> relevant disk page in memory</a:t>
              </a:r>
            </a:p>
          </p:txBody>
        </p:sp>
        <p:sp>
          <p:nvSpPr>
            <p:cNvPr id="26" name="Shape 101">
              <a:extLst>
                <a:ext uri="{FF2B5EF4-FFF2-40B4-BE49-F238E27FC236}">
                  <a16:creationId xmlns:a16="http://schemas.microsoft.com/office/drawing/2014/main" id="{991900B8-C3DD-4FC8-8C92-3792561DB2CF}"/>
                </a:ext>
              </a:extLst>
            </p:cNvPr>
            <p:cNvSpPr/>
            <p:nvPr/>
          </p:nvSpPr>
          <p:spPr>
            <a:xfrm>
              <a:off x="8002803" y="2871683"/>
              <a:ext cx="58800" cy="235500"/>
            </a:xfrm>
            <a:prstGeom prst="downArrow">
              <a:avLst>
                <a:gd name="adj1" fmla="val 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1400"/>
            </a:p>
          </p:txBody>
        </p:sp>
        <p:sp>
          <p:nvSpPr>
            <p:cNvPr id="27" name="Shape 91">
              <a:extLst>
                <a:ext uri="{FF2B5EF4-FFF2-40B4-BE49-F238E27FC236}">
                  <a16:creationId xmlns:a16="http://schemas.microsoft.com/office/drawing/2014/main" id="{25FBE654-8388-4DAB-AFAB-0677099291E6}"/>
                </a:ext>
              </a:extLst>
            </p:cNvPr>
            <p:cNvSpPr/>
            <p:nvPr/>
          </p:nvSpPr>
          <p:spPr>
            <a:xfrm>
              <a:off x="6071710" y="1649150"/>
              <a:ext cx="2338948" cy="523975"/>
            </a:xfrm>
            <a:prstGeom prst="flowChartDecision">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US" sz="1400" dirty="0"/>
                <a:t>I</a:t>
              </a:r>
              <a:r>
                <a:rPr lang="en" sz="1400" dirty="0"/>
                <a:t>n-memory data page?</a:t>
              </a:r>
            </a:p>
          </p:txBody>
        </p:sp>
      </p:grpSp>
      <p:pic>
        <p:nvPicPr>
          <p:cNvPr id="16" name="Shape 109" descr="Flowchart of nodes connected with arrows, labeled by time step and disk page indicators.">
            <a:extLst>
              <a:ext uri="{FF2B5EF4-FFF2-40B4-BE49-F238E27FC236}">
                <a16:creationId xmlns:a16="http://schemas.microsoft.com/office/drawing/2014/main" id="{0293720B-2EDF-4948-A686-F5470C2A76D8}"/>
              </a:ext>
            </a:extLst>
          </p:cNvPr>
          <p:cNvPicPr preferRelativeResize="0"/>
          <p:nvPr/>
        </p:nvPicPr>
        <p:blipFill>
          <a:blip r:embed="rId3">
            <a:alphaModFix/>
          </a:blip>
          <a:stretch>
            <a:fillRect/>
          </a:stretch>
        </p:blipFill>
        <p:spPr>
          <a:xfrm>
            <a:off x="178365" y="3086408"/>
            <a:ext cx="4352767" cy="2764156"/>
          </a:xfrm>
          <a:prstGeom prst="rect">
            <a:avLst/>
          </a:prstGeom>
          <a:noFill/>
          <a:ln>
            <a:noFill/>
          </a:ln>
        </p:spPr>
      </p:pic>
      <p:pic>
        <p:nvPicPr>
          <p:cNvPr id="28" name="Shape 110" descr="Flowchart depicting time steps with pages A1 to D4 and their flow across time.">
            <a:extLst>
              <a:ext uri="{FF2B5EF4-FFF2-40B4-BE49-F238E27FC236}">
                <a16:creationId xmlns:a16="http://schemas.microsoft.com/office/drawing/2014/main" id="{798BB1B8-EEB8-42D4-9C57-762F348887CC}"/>
              </a:ext>
            </a:extLst>
          </p:cNvPr>
          <p:cNvPicPr preferRelativeResize="0"/>
          <p:nvPr/>
        </p:nvPicPr>
        <p:blipFill>
          <a:blip r:embed="rId4">
            <a:alphaModFix/>
          </a:blip>
          <a:stretch>
            <a:fillRect/>
          </a:stretch>
        </p:blipFill>
        <p:spPr>
          <a:xfrm>
            <a:off x="4746005" y="3086408"/>
            <a:ext cx="4222425" cy="2656846"/>
          </a:xfrm>
          <a:prstGeom prst="rect">
            <a:avLst/>
          </a:prstGeom>
          <a:noFill/>
          <a:ln>
            <a:noFill/>
          </a:ln>
        </p:spPr>
      </p:pic>
    </p:spTree>
    <p:extLst>
      <p:ext uri="{BB962C8B-B14F-4D97-AF65-F5344CB8AC3E}">
        <p14:creationId xmlns:p14="http://schemas.microsoft.com/office/powerpoint/2010/main" val="356314208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8">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7C0B2-4A92-46A1-8EBF-7E8FFEF5C890}"/>
              </a:ext>
            </a:extLst>
          </p:cNvPr>
          <p:cNvSpPr>
            <a:spLocks noGrp="1"/>
          </p:cNvSpPr>
          <p:nvPr>
            <p:ph type="title"/>
          </p:nvPr>
        </p:nvSpPr>
        <p:spPr>
          <a:xfrm>
            <a:off x="348276" y="248381"/>
            <a:ext cx="8520599" cy="625833"/>
          </a:xfrm>
        </p:spPr>
        <p:txBody>
          <a:bodyPr/>
          <a:lstStyle/>
          <a:p>
            <a:r>
              <a:rPr lang="en-US" b="1" dirty="0"/>
              <a:t>Validation Methodology</a:t>
            </a:r>
          </a:p>
        </p:txBody>
      </p:sp>
      <p:sp>
        <p:nvSpPr>
          <p:cNvPr id="3" name="Text Placeholder 2">
            <a:extLst>
              <a:ext uri="{FF2B5EF4-FFF2-40B4-BE49-F238E27FC236}">
                <a16:creationId xmlns:a16="http://schemas.microsoft.com/office/drawing/2014/main" id="{9DA3013E-CD85-4AC8-9560-C5A449BAB800}"/>
              </a:ext>
            </a:extLst>
          </p:cNvPr>
          <p:cNvSpPr>
            <a:spLocks noGrp="1"/>
          </p:cNvSpPr>
          <p:nvPr>
            <p:ph type="body" idx="1"/>
          </p:nvPr>
        </p:nvSpPr>
        <p:spPr>
          <a:xfrm>
            <a:off x="348276" y="802279"/>
            <a:ext cx="8253113" cy="3657290"/>
          </a:xfrm>
        </p:spPr>
        <p:txBody>
          <a:bodyPr/>
          <a:lstStyle/>
          <a:p>
            <a:r>
              <a:rPr lang="en-US" sz="2000" dirty="0"/>
              <a:t>Proofs</a:t>
            </a:r>
          </a:p>
          <a:p>
            <a:pPr lvl="1"/>
            <a:r>
              <a:rPr lang="en-US" sz="1600" dirty="0"/>
              <a:t>SSTN-G∀S is NP-hard </a:t>
            </a:r>
          </a:p>
          <a:p>
            <a:pPr lvl="1"/>
            <a:r>
              <a:rPr lang="en-US" sz="1600" dirty="0"/>
              <a:t>Time Complexity</a:t>
            </a:r>
          </a:p>
          <a:p>
            <a:pPr lvl="1"/>
            <a:endParaRPr lang="en-US" dirty="0"/>
          </a:p>
          <a:p>
            <a:pPr>
              <a:spcAft>
                <a:spcPts val="600"/>
              </a:spcAft>
            </a:pPr>
            <a:endParaRPr lang="en" dirty="0"/>
          </a:p>
          <a:p>
            <a:pPr>
              <a:spcAft>
                <a:spcPts val="600"/>
              </a:spcAft>
            </a:pPr>
            <a:r>
              <a:rPr lang="en" sz="1800" dirty="0"/>
              <a:t>Experimental Evaluation</a:t>
            </a:r>
            <a:endParaRPr lang="en-US" sz="1800" dirty="0"/>
          </a:p>
          <a:p>
            <a:pPr lvl="1">
              <a:spcAft>
                <a:spcPts val="0"/>
              </a:spcAft>
            </a:pPr>
            <a:r>
              <a:rPr lang="en-US" sz="1600" dirty="0"/>
              <a:t>Accuracy of cost models to predict the disk I/</a:t>
            </a:r>
            <a:r>
              <a:rPr lang="en-US" sz="1600" dirty="0" err="1"/>
              <a:t>Os</a:t>
            </a:r>
            <a:r>
              <a:rPr lang="en-US" sz="1600" dirty="0"/>
              <a:t> for STN operations</a:t>
            </a:r>
          </a:p>
          <a:p>
            <a:pPr lvl="1">
              <a:spcAft>
                <a:spcPts val="0"/>
              </a:spcAft>
            </a:pPr>
            <a:r>
              <a:rPr lang="en-US" sz="1600" dirty="0"/>
              <a:t>What is the effect of the blocking factor? #time steps, edge/node ratio, …</a:t>
            </a:r>
          </a:p>
          <a:p>
            <a:endParaRPr lang="en-US" dirty="0"/>
          </a:p>
        </p:txBody>
      </p:sp>
      <p:sp>
        <p:nvSpPr>
          <p:cNvPr id="4" name="Slide Number Placeholder 3">
            <a:extLst>
              <a:ext uri="{FF2B5EF4-FFF2-40B4-BE49-F238E27FC236}">
                <a16:creationId xmlns:a16="http://schemas.microsoft.com/office/drawing/2014/main" id="{67C73549-8E69-4ECB-A6DB-1560B9B7EE13}"/>
              </a:ext>
            </a:extLst>
          </p:cNvPr>
          <p:cNvSpPr>
            <a:spLocks noGrp="1"/>
          </p:cNvSpPr>
          <p:nvPr>
            <p:ph type="sldNum" idx="12"/>
          </p:nvPr>
        </p:nvSpPr>
        <p:spPr/>
        <p:txBody>
          <a:bodyPr/>
          <a:lstStyle/>
          <a:p>
            <a:fld id="{00000000-1234-1234-1234-123412341234}" type="slidenum">
              <a:rPr lang="en" smtClean="0"/>
              <a:pPr/>
              <a:t>17</a:t>
            </a:fld>
            <a:endParaRPr lang="en"/>
          </a:p>
        </p:txBody>
      </p:sp>
      <p:pic>
        <p:nvPicPr>
          <p:cNvPr id="5" name="Shape 173" descr="Flowchart of a network data analysis system with components including network types, partitioning methods, STN operations, and analysis.">
            <a:extLst>
              <a:ext uri="{FF2B5EF4-FFF2-40B4-BE49-F238E27FC236}">
                <a16:creationId xmlns:a16="http://schemas.microsoft.com/office/drawing/2014/main" id="{F7A41F7A-2129-4D06-B326-B1E90505E521}"/>
              </a:ext>
            </a:extLst>
          </p:cNvPr>
          <p:cNvPicPr preferRelativeResize="0"/>
          <p:nvPr/>
        </p:nvPicPr>
        <p:blipFill>
          <a:blip r:embed="rId2">
            <a:alphaModFix/>
          </a:blip>
          <a:stretch>
            <a:fillRect/>
          </a:stretch>
        </p:blipFill>
        <p:spPr>
          <a:xfrm>
            <a:off x="1965577" y="3251939"/>
            <a:ext cx="4655684" cy="2646344"/>
          </a:xfrm>
          <a:prstGeom prst="rect">
            <a:avLst/>
          </a:prstGeom>
          <a:noFill/>
          <a:ln>
            <a:noFill/>
          </a:ln>
        </p:spPr>
      </p:pic>
      <p:pic>
        <p:nvPicPr>
          <p:cNvPr id="6" name="Picture 5" descr="Text excerpt discussing the time complexity of the LCP-GVS algorithm.">
            <a:extLst>
              <a:ext uri="{FF2B5EF4-FFF2-40B4-BE49-F238E27FC236}">
                <a16:creationId xmlns:a16="http://schemas.microsoft.com/office/drawing/2014/main" id="{020E806C-CE4F-440B-B707-8351A72F70A4}"/>
              </a:ext>
            </a:extLst>
          </p:cNvPr>
          <p:cNvPicPr>
            <a:picLocks noChangeAspect="1"/>
          </p:cNvPicPr>
          <p:nvPr/>
        </p:nvPicPr>
        <p:blipFill>
          <a:blip r:embed="rId3"/>
          <a:stretch>
            <a:fillRect/>
          </a:stretch>
        </p:blipFill>
        <p:spPr>
          <a:xfrm>
            <a:off x="4058003" y="853189"/>
            <a:ext cx="4944615" cy="1645421"/>
          </a:xfrm>
          <a:prstGeom prst="rect">
            <a:avLst/>
          </a:prstGeom>
        </p:spPr>
      </p:pic>
      <p:sp>
        <p:nvSpPr>
          <p:cNvPr id="7" name="Rectangle 6">
            <a:extLst>
              <a:ext uri="{FF2B5EF4-FFF2-40B4-BE49-F238E27FC236}">
                <a16:creationId xmlns:a16="http://schemas.microsoft.com/office/drawing/2014/main" id="{E78FDD79-2E49-47C8-896E-8536F287D945}"/>
              </a:ext>
              <a:ext uri="{C183D7F6-B498-43B3-948B-1728B52AA6E4}">
                <adec:decorative xmlns:adec="http://schemas.microsoft.com/office/drawing/2017/decorative" val="1"/>
              </a:ext>
            </a:extLst>
          </p:cNvPr>
          <p:cNvSpPr/>
          <p:nvPr/>
        </p:nvSpPr>
        <p:spPr bwMode="auto">
          <a:xfrm>
            <a:off x="8472458" y="5618172"/>
            <a:ext cx="548699" cy="255733"/>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8" name="Rectangle 7">
            <a:extLst>
              <a:ext uri="{FF2B5EF4-FFF2-40B4-BE49-F238E27FC236}">
                <a16:creationId xmlns:a16="http://schemas.microsoft.com/office/drawing/2014/main" id="{20F51A0E-3D26-4130-A6A7-2F08E1D40F16}"/>
              </a:ext>
              <a:ext uri="{C183D7F6-B498-43B3-948B-1728B52AA6E4}">
                <adec:decorative xmlns:adec="http://schemas.microsoft.com/office/drawing/2017/decorative" val="1"/>
              </a:ext>
            </a:extLst>
          </p:cNvPr>
          <p:cNvSpPr/>
          <p:nvPr/>
        </p:nvSpPr>
        <p:spPr bwMode="auto">
          <a:xfrm>
            <a:off x="3978262" y="4690653"/>
            <a:ext cx="630314" cy="256959"/>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38951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ACC01-5D70-42F6-8500-A08E77F79916}"/>
              </a:ext>
            </a:extLst>
          </p:cNvPr>
          <p:cNvSpPr>
            <a:spLocks noGrp="1"/>
          </p:cNvSpPr>
          <p:nvPr>
            <p:ph type="title"/>
          </p:nvPr>
        </p:nvSpPr>
        <p:spPr/>
        <p:txBody>
          <a:bodyPr/>
          <a:lstStyle/>
          <a:p>
            <a:r>
              <a:rPr lang="en" b="1" dirty="0"/>
              <a:t>Assumptions</a:t>
            </a:r>
            <a:endParaRPr lang="en-US" b="1" dirty="0"/>
          </a:p>
        </p:txBody>
      </p:sp>
      <p:sp>
        <p:nvSpPr>
          <p:cNvPr id="3" name="Content Placeholder 2">
            <a:extLst>
              <a:ext uri="{FF2B5EF4-FFF2-40B4-BE49-F238E27FC236}">
                <a16:creationId xmlns:a16="http://schemas.microsoft.com/office/drawing/2014/main" id="{BB49A4F4-790D-4E2F-A537-FFC73ECD842A}"/>
              </a:ext>
            </a:extLst>
          </p:cNvPr>
          <p:cNvSpPr>
            <a:spLocks noGrp="1"/>
          </p:cNvSpPr>
          <p:nvPr>
            <p:ph idx="1"/>
          </p:nvPr>
        </p:nvSpPr>
        <p:spPr/>
        <p:txBody>
          <a:bodyPr/>
          <a:lstStyle/>
          <a:p>
            <a:pPr>
              <a:spcAft>
                <a:spcPts val="1200"/>
              </a:spcAft>
            </a:pPr>
            <a:r>
              <a:rPr lang="en-US" sz="1600" dirty="0"/>
              <a:t>Secondary indexing techniques are not considered</a:t>
            </a:r>
          </a:p>
          <a:p>
            <a:pPr>
              <a:spcAft>
                <a:spcPts val="1200"/>
              </a:spcAft>
            </a:pPr>
            <a:r>
              <a:rPr lang="en-US" sz="1600" dirty="0"/>
              <a:t>Did not consider Time dependent shortest-path</a:t>
            </a:r>
          </a:p>
          <a:p>
            <a:pPr>
              <a:spcAft>
                <a:spcPts val="1200"/>
              </a:spcAft>
            </a:pPr>
            <a:r>
              <a:rPr lang="en-US" sz="1600" dirty="0"/>
              <a:t>Did evaluate effect of </a:t>
            </a:r>
            <a:r>
              <a:rPr lang="en-US" sz="1600" dirty="0" err="1"/>
              <a:t>Tabu</a:t>
            </a:r>
            <a:r>
              <a:rPr lang="en-US" sz="1600" dirty="0"/>
              <a:t>-search on solution quality</a:t>
            </a:r>
          </a:p>
          <a:p>
            <a:pPr>
              <a:spcAft>
                <a:spcPts val="1200"/>
              </a:spcAft>
            </a:pPr>
            <a:r>
              <a:rPr lang="en-US" sz="1600" dirty="0"/>
              <a:t>Assumed constant time cost for insert, retrieve, delete, update</a:t>
            </a:r>
          </a:p>
          <a:p>
            <a:pPr>
              <a:spcAft>
                <a:spcPts val="1200"/>
              </a:spcAft>
            </a:pPr>
            <a:r>
              <a:rPr lang="en-US" sz="1600" dirty="0"/>
              <a:t>Assume that STN data has high time resolution with non-uniform STN properties </a:t>
            </a:r>
          </a:p>
          <a:p>
            <a:pPr>
              <a:spcAft>
                <a:spcPts val="1200"/>
              </a:spcAft>
            </a:pPr>
            <a:endParaRPr lang="en-US" b="1" dirty="0"/>
          </a:p>
        </p:txBody>
      </p:sp>
      <p:sp>
        <p:nvSpPr>
          <p:cNvPr id="4" name="Slide Number Placeholder 3">
            <a:extLst>
              <a:ext uri="{FF2B5EF4-FFF2-40B4-BE49-F238E27FC236}">
                <a16:creationId xmlns:a16="http://schemas.microsoft.com/office/drawing/2014/main" id="{675E06D3-523E-438E-9F0A-2668F5293200}"/>
              </a:ext>
            </a:extLst>
          </p:cNvPr>
          <p:cNvSpPr>
            <a:spLocks noGrp="1"/>
          </p:cNvSpPr>
          <p:nvPr>
            <p:ph type="sldNum" sz="quarter" idx="11"/>
          </p:nvPr>
        </p:nvSpPr>
        <p:spPr>
          <a:xfrm>
            <a:off x="185578" y="6356351"/>
            <a:ext cx="338405"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D37B5F-ABCF-48FC-8FD3-F3890A2DD608}" type="slidenum">
              <a:rPr lang="en-US" smtClean="0"/>
              <a:pPr/>
              <a:t>18</a:t>
            </a:fld>
            <a:endParaRPr lang="en-US"/>
          </a:p>
        </p:txBody>
      </p:sp>
    </p:spTree>
    <p:extLst>
      <p:ext uri="{BB962C8B-B14F-4D97-AF65-F5344CB8AC3E}">
        <p14:creationId xmlns:p14="http://schemas.microsoft.com/office/powerpoint/2010/main" val="184335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ACC01-5D70-42F6-8500-A08E77F79916}"/>
              </a:ext>
            </a:extLst>
          </p:cNvPr>
          <p:cNvSpPr>
            <a:spLocks noGrp="1"/>
          </p:cNvSpPr>
          <p:nvPr>
            <p:ph type="title"/>
          </p:nvPr>
        </p:nvSpPr>
        <p:spPr/>
        <p:txBody>
          <a:bodyPr/>
          <a:lstStyle/>
          <a:p>
            <a:r>
              <a:rPr lang="en-US" b="1" dirty="0"/>
              <a:t>Revisions</a:t>
            </a:r>
          </a:p>
        </p:txBody>
      </p:sp>
      <p:sp>
        <p:nvSpPr>
          <p:cNvPr id="3" name="Content Placeholder 2">
            <a:extLst>
              <a:ext uri="{FF2B5EF4-FFF2-40B4-BE49-F238E27FC236}">
                <a16:creationId xmlns:a16="http://schemas.microsoft.com/office/drawing/2014/main" id="{BB49A4F4-790D-4E2F-A537-FFC73ECD842A}"/>
              </a:ext>
            </a:extLst>
          </p:cNvPr>
          <p:cNvSpPr>
            <a:spLocks noGrp="1"/>
          </p:cNvSpPr>
          <p:nvPr>
            <p:ph idx="1"/>
          </p:nvPr>
        </p:nvSpPr>
        <p:spPr/>
        <p:txBody>
          <a:bodyPr/>
          <a:lstStyle/>
          <a:p>
            <a:pPr>
              <a:spcAft>
                <a:spcPts val="1200"/>
              </a:spcAft>
            </a:pPr>
            <a:r>
              <a:rPr lang="en-US" sz="1600" dirty="0"/>
              <a:t>Approximation algorithms.</a:t>
            </a:r>
          </a:p>
          <a:p>
            <a:pPr>
              <a:spcAft>
                <a:spcPts val="1200"/>
              </a:spcAft>
            </a:pPr>
            <a:r>
              <a:rPr lang="en-US" sz="1600" dirty="0"/>
              <a:t>Investigate novel indexing techniques for </a:t>
            </a:r>
            <a:r>
              <a:rPr lang="en-US" sz="1600" dirty="0" err="1"/>
              <a:t>STNs.</a:t>
            </a:r>
            <a:r>
              <a:rPr lang="en-US" sz="1600" dirty="0"/>
              <a:t> </a:t>
            </a:r>
          </a:p>
          <a:p>
            <a:pPr>
              <a:spcAft>
                <a:spcPts val="1200"/>
              </a:spcAft>
            </a:pPr>
            <a:r>
              <a:rPr lang="en-US" sz="1600" dirty="0"/>
              <a:t>Extend the </a:t>
            </a:r>
            <a:r>
              <a:rPr lang="en-US" sz="1600" dirty="0" err="1"/>
              <a:t>Lagrangian</a:t>
            </a:r>
            <a:r>
              <a:rPr lang="en-US" sz="1600" dirty="0"/>
              <a:t> reference framework to model hierarchical networks. </a:t>
            </a:r>
          </a:p>
          <a:p>
            <a:pPr>
              <a:spcAft>
                <a:spcPts val="1200"/>
              </a:spcAft>
            </a:pPr>
            <a:r>
              <a:rPr lang="en-US" sz="1600" dirty="0"/>
              <a:t>Developing parallel algorithms to reduce computation time.</a:t>
            </a:r>
          </a:p>
          <a:p>
            <a:pPr>
              <a:spcAft>
                <a:spcPts val="1200"/>
              </a:spcAft>
            </a:pPr>
            <a:endParaRPr lang="en-US" b="1" dirty="0"/>
          </a:p>
        </p:txBody>
      </p:sp>
      <p:sp>
        <p:nvSpPr>
          <p:cNvPr id="4" name="Slide Number Placeholder 3">
            <a:extLst>
              <a:ext uri="{FF2B5EF4-FFF2-40B4-BE49-F238E27FC236}">
                <a16:creationId xmlns:a16="http://schemas.microsoft.com/office/drawing/2014/main" id="{675E06D3-523E-438E-9F0A-2668F5293200}"/>
              </a:ext>
            </a:extLst>
          </p:cNvPr>
          <p:cNvSpPr>
            <a:spLocks noGrp="1"/>
          </p:cNvSpPr>
          <p:nvPr>
            <p:ph type="sldNum" sz="quarter" idx="11"/>
          </p:nvPr>
        </p:nvSpPr>
        <p:spPr>
          <a:xfrm>
            <a:off x="185578" y="6356351"/>
            <a:ext cx="338405"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D37B5F-ABCF-48FC-8FD3-F3890A2DD608}" type="slidenum">
              <a:rPr lang="en-US" smtClean="0"/>
              <a:pPr/>
              <a:t>19</a:t>
            </a:fld>
            <a:endParaRPr lang="en-US"/>
          </a:p>
        </p:txBody>
      </p:sp>
    </p:spTree>
    <p:extLst>
      <p:ext uri="{BB962C8B-B14F-4D97-AF65-F5344CB8AC3E}">
        <p14:creationId xmlns:p14="http://schemas.microsoft.com/office/powerpoint/2010/main" val="255604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697C8-F3C1-E764-17A6-D44334EAC96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F4FF19-8810-3F52-8B08-98C1C1A04433}"/>
              </a:ext>
              <a:ext uri="{C183D7F6-B498-43B3-948B-1728B52AA6E4}">
                <adec:decorative xmlns:adec="http://schemas.microsoft.com/office/drawing/2017/decorative" val="0"/>
              </a:ext>
            </a:extLst>
          </p:cNvPr>
          <p:cNvSpPr>
            <a:spLocks noGrp="1"/>
          </p:cNvSpPr>
          <p:nvPr>
            <p:ph type="sldNum" sz="quarter" idx="11"/>
          </p:nvPr>
        </p:nvSpPr>
        <p:spPr/>
        <p:txBody>
          <a:bodyPr/>
          <a:lstStyle/>
          <a:p>
            <a:fld id="{E4D37B5F-ABCF-48FC-8FD3-F3890A2DD608}" type="slidenum">
              <a:rPr lang="en-US" smtClean="0"/>
              <a:pPr/>
              <a:t>2</a:t>
            </a:fld>
            <a:endParaRPr lang="en-US"/>
          </a:p>
        </p:txBody>
      </p:sp>
      <p:sp>
        <p:nvSpPr>
          <p:cNvPr id="18" name="Title 1">
            <a:extLst>
              <a:ext uri="{FF2B5EF4-FFF2-40B4-BE49-F238E27FC236}">
                <a16:creationId xmlns:a16="http://schemas.microsoft.com/office/drawing/2014/main" id="{9CB6C609-0F9D-6BB8-672F-99A92B7B9195}"/>
              </a:ext>
              <a:ext uri="{C183D7F6-B498-43B3-948B-1728B52AA6E4}">
                <adec:decorative xmlns:adec="http://schemas.microsoft.com/office/drawing/2017/decorative" val="0"/>
              </a:ext>
            </a:extLst>
          </p:cNvPr>
          <p:cNvSpPr>
            <a:spLocks noGrp="1"/>
          </p:cNvSpPr>
          <p:nvPr>
            <p:ph type="title"/>
          </p:nvPr>
        </p:nvSpPr>
        <p:spPr>
          <a:xfrm>
            <a:off x="685800" y="280150"/>
            <a:ext cx="7772400" cy="780151"/>
          </a:xfrm>
        </p:spPr>
        <p:txBody>
          <a:bodyPr/>
          <a:lstStyle/>
          <a:p>
            <a:r>
              <a:rPr lang="en-US" sz="2800" dirty="0">
                <a:latin typeface="Microsoft Sans Serif"/>
                <a:cs typeface="Microsoft Sans Serif"/>
              </a:rPr>
              <a:t>Learning Objectives</a:t>
            </a:r>
          </a:p>
        </p:txBody>
      </p:sp>
      <p:sp>
        <p:nvSpPr>
          <p:cNvPr id="22" name="Content Placeholder 2">
            <a:extLst>
              <a:ext uri="{FF2B5EF4-FFF2-40B4-BE49-F238E27FC236}">
                <a16:creationId xmlns:a16="http://schemas.microsoft.com/office/drawing/2014/main" id="{664DB9EF-C02D-565D-3992-C53E5FFEAA8B}"/>
              </a:ext>
            </a:extLst>
          </p:cNvPr>
          <p:cNvSpPr>
            <a:spLocks noGrp="1"/>
          </p:cNvSpPr>
          <p:nvPr>
            <p:ph idx="1"/>
          </p:nvPr>
        </p:nvSpPr>
        <p:spPr>
          <a:xfrm>
            <a:off x="685800" y="1487276"/>
            <a:ext cx="7772400" cy="4227723"/>
          </a:xfrm>
        </p:spPr>
        <p:txBody>
          <a:bodyPr/>
          <a:lstStyle/>
          <a:p>
            <a:r>
              <a:rPr lang="en-US" sz="2400" dirty="0">
                <a:latin typeface="Microsoft Sans Serif"/>
                <a:cs typeface="Microsoft Sans Serif"/>
              </a:rPr>
              <a:t>After this segment, students will be able to</a:t>
            </a:r>
          </a:p>
          <a:p>
            <a:pPr lvl="1">
              <a:buFont typeface="Arial" panose="020B0604020202020204" pitchFamily="34" charset="0"/>
              <a:buChar char="•"/>
            </a:pPr>
            <a:r>
              <a:rPr lang="en-US" sz="2000" dirty="0">
                <a:solidFill>
                  <a:srgbClr val="FF0000"/>
                </a:solidFill>
                <a:latin typeface="Microsoft Sans Serif"/>
                <a:cs typeface="Microsoft Sans Serif"/>
              </a:rPr>
              <a:t>Describe Spatial Data Storage Models</a:t>
            </a:r>
          </a:p>
          <a:p>
            <a:pPr lvl="1">
              <a:buFont typeface="Arial" panose="020B0604020202020204" pitchFamily="34" charset="0"/>
              <a:buChar char="•"/>
            </a:pPr>
            <a:r>
              <a:rPr lang="en-US" sz="1800" dirty="0">
                <a:latin typeface="Arial" panose="020B0604020202020204" pitchFamily="34" charset="0"/>
                <a:cs typeface="Arial" panose="020B0604020202020204" pitchFamily="34" charset="0"/>
              </a:rPr>
              <a:t>List main contributions and organize literature of following papers:</a:t>
            </a:r>
          </a:p>
          <a:p>
            <a:pPr lvl="2">
              <a:buFont typeface="Arial" panose="020B0604020202020204" pitchFamily="34" charset="0"/>
              <a:buChar char="•"/>
            </a:pPr>
            <a:r>
              <a:rPr lang="en-US" sz="1200" b="0" i="0" dirty="0">
                <a:solidFill>
                  <a:srgbClr val="202124"/>
                </a:solidFill>
                <a:effectLst/>
                <a:latin typeface="docs-Roboto"/>
              </a:rPr>
              <a:t>Yang, </a:t>
            </a:r>
            <a:r>
              <a:rPr lang="en-US" sz="1200" b="0" i="0" dirty="0" err="1">
                <a:solidFill>
                  <a:srgbClr val="202124"/>
                </a:solidFill>
                <a:effectLst/>
                <a:latin typeface="docs-Roboto"/>
              </a:rPr>
              <a:t>KwangSoo</a:t>
            </a:r>
            <a:r>
              <a:rPr lang="en-US" sz="1200" b="0" i="0" dirty="0">
                <a:solidFill>
                  <a:srgbClr val="202124"/>
                </a:solidFill>
                <a:effectLst/>
                <a:latin typeface="docs-Roboto"/>
              </a:rPr>
              <a:t>, Michael R. Evans, Venkata MV </a:t>
            </a:r>
            <a:r>
              <a:rPr lang="en-US" sz="1200" b="0" i="0" dirty="0" err="1">
                <a:solidFill>
                  <a:srgbClr val="202124"/>
                </a:solidFill>
                <a:effectLst/>
                <a:latin typeface="docs-Roboto"/>
              </a:rPr>
              <a:t>Gunturi</a:t>
            </a:r>
            <a:r>
              <a:rPr lang="en-US" sz="1200" b="0" i="0" dirty="0">
                <a:solidFill>
                  <a:srgbClr val="202124"/>
                </a:solidFill>
                <a:effectLst/>
                <a:latin typeface="docs-Roboto"/>
              </a:rPr>
              <a:t>, James M. Kang, and Shashi Shekhar. "</a:t>
            </a:r>
            <a:r>
              <a:rPr lang="en-US" sz="1200" b="0" i="0" dirty="0">
                <a:solidFill>
                  <a:srgbClr val="1155CC"/>
                </a:solidFill>
                <a:effectLst/>
                <a:latin typeface="docs-Roboto"/>
                <a:hlinkClick r:id="rId2"/>
              </a:rPr>
              <a:t>Lagrangian approaches to storage of spatio-temporal network datasets</a:t>
            </a:r>
            <a:r>
              <a:rPr lang="en-US" sz="1200" b="0" i="0" dirty="0">
                <a:solidFill>
                  <a:srgbClr val="202124"/>
                </a:solidFill>
                <a:effectLst/>
                <a:latin typeface="docs-Roboto"/>
              </a:rPr>
              <a:t>." </a:t>
            </a:r>
            <a:r>
              <a:rPr lang="en-US" sz="1200" b="0" i="1" dirty="0">
                <a:solidFill>
                  <a:srgbClr val="202124"/>
                </a:solidFill>
                <a:effectLst/>
                <a:latin typeface="docs-Roboto"/>
              </a:rPr>
              <a:t>IEEE Transactions on Knowledge and Data Engineering</a:t>
            </a:r>
            <a:r>
              <a:rPr lang="en-US" sz="1200" b="0" i="0" dirty="0">
                <a:solidFill>
                  <a:srgbClr val="202124"/>
                </a:solidFill>
                <a:effectLst/>
                <a:latin typeface="docs-Roboto"/>
              </a:rPr>
              <a:t> 26, no. 9 (2013): 2222-2236.</a:t>
            </a:r>
          </a:p>
          <a:p>
            <a:pPr lvl="2">
              <a:buFont typeface="Arial" panose="020B0604020202020204" pitchFamily="34" charset="0"/>
              <a:buChar char="•"/>
            </a:pPr>
            <a:r>
              <a:rPr lang="en-US" sz="1200" b="0" i="0" dirty="0">
                <a:solidFill>
                  <a:srgbClr val="202124"/>
                </a:solidFill>
                <a:effectLst/>
                <a:latin typeface="docs-Roboto"/>
              </a:rPr>
              <a:t>Nibali, Aiden, and Zhen He. "</a:t>
            </a:r>
            <a:r>
              <a:rPr lang="en-US" sz="1200" b="0" i="0" dirty="0">
                <a:solidFill>
                  <a:srgbClr val="1155CC"/>
                </a:solidFill>
                <a:effectLst/>
                <a:latin typeface="docs-Roboto"/>
                <a:hlinkClick r:id="rId3"/>
              </a:rPr>
              <a:t>Trajic: An effective compression system for trajectory data</a:t>
            </a:r>
            <a:r>
              <a:rPr lang="en-US" sz="1200" b="0" i="0" dirty="0">
                <a:solidFill>
                  <a:srgbClr val="202124"/>
                </a:solidFill>
                <a:effectLst/>
                <a:latin typeface="docs-Roboto"/>
              </a:rPr>
              <a:t>." </a:t>
            </a:r>
            <a:r>
              <a:rPr lang="en-US" sz="1200" b="0" i="1" dirty="0">
                <a:solidFill>
                  <a:srgbClr val="202124"/>
                </a:solidFill>
                <a:effectLst/>
                <a:latin typeface="docs-Roboto"/>
              </a:rPr>
              <a:t>IEEE Transactions on Knowledge and Data Engineering</a:t>
            </a:r>
            <a:r>
              <a:rPr lang="en-US" sz="1200" b="0" i="0" dirty="0">
                <a:solidFill>
                  <a:srgbClr val="202124"/>
                </a:solidFill>
                <a:effectLst/>
                <a:latin typeface="docs-Roboto"/>
              </a:rPr>
              <a:t> 27, no. 11 (2015): 3138-3151.</a:t>
            </a:r>
            <a:endParaRPr lang="en-US" sz="1200" dirty="0">
              <a:latin typeface="Microsoft Sans Serif"/>
              <a:cs typeface="Microsoft Sans Serif"/>
            </a:endParaRPr>
          </a:p>
          <a:p>
            <a:pPr lvl="1">
              <a:buFont typeface="Arial" panose="020B0604020202020204" pitchFamily="34" charset="0"/>
              <a:buChar char="•"/>
            </a:pPr>
            <a:r>
              <a:rPr lang="en-US" sz="2000" dirty="0">
                <a:latin typeface="Microsoft Sans Serif"/>
                <a:cs typeface="Microsoft Sans Serif"/>
              </a:rPr>
              <a:t>Research Skill: Literature Review and Articulating Novelty</a:t>
            </a:r>
          </a:p>
        </p:txBody>
      </p:sp>
    </p:spTree>
    <p:extLst>
      <p:ext uri="{BB962C8B-B14F-4D97-AF65-F5344CB8AC3E}">
        <p14:creationId xmlns:p14="http://schemas.microsoft.com/office/powerpoint/2010/main" val="594200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2087D-10FA-4AF7-B839-EF291485F9BD}"/>
              </a:ext>
            </a:extLst>
          </p:cNvPr>
          <p:cNvSpPr>
            <a:spLocks noGrp="1"/>
          </p:cNvSpPr>
          <p:nvPr>
            <p:ph type="title"/>
          </p:nvPr>
        </p:nvSpPr>
        <p:spPr>
          <a:xfrm>
            <a:off x="311701" y="14989"/>
            <a:ext cx="8520599" cy="943199"/>
          </a:xfrm>
        </p:spPr>
        <p:txBody>
          <a:bodyPr/>
          <a:lstStyle/>
          <a:p>
            <a:r>
              <a:rPr lang="en-US" b="1" dirty="0"/>
              <a:t>Literature Review : Laundry list approach</a:t>
            </a:r>
          </a:p>
        </p:txBody>
      </p:sp>
      <p:sp>
        <p:nvSpPr>
          <p:cNvPr id="3" name="Text Placeholder 2">
            <a:extLst>
              <a:ext uri="{FF2B5EF4-FFF2-40B4-BE49-F238E27FC236}">
                <a16:creationId xmlns:a16="http://schemas.microsoft.com/office/drawing/2014/main" id="{A382A81D-3F89-452D-8BBD-F74B19DFF06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A288E25-B04C-43B2-8D2A-8E1E7266C67B}"/>
              </a:ext>
            </a:extLst>
          </p:cNvPr>
          <p:cNvSpPr>
            <a:spLocks noGrp="1"/>
          </p:cNvSpPr>
          <p:nvPr>
            <p:ph type="sldNum" idx="12"/>
          </p:nvPr>
        </p:nvSpPr>
        <p:spPr/>
        <p:txBody>
          <a:bodyPr/>
          <a:lstStyle/>
          <a:p>
            <a:fld id="{00000000-1234-1234-1234-123412341234}" type="slidenum">
              <a:rPr lang="en" smtClean="0"/>
              <a:pPr/>
              <a:t>20</a:t>
            </a:fld>
            <a:endParaRPr lang="en"/>
          </a:p>
        </p:txBody>
      </p:sp>
      <p:pic>
        <p:nvPicPr>
          <p:cNvPr id="5" name="Picture 4" descr="Four diagrams illustrating STN partitioning methods with time steps and labeled nodes.">
            <a:extLst>
              <a:ext uri="{FF2B5EF4-FFF2-40B4-BE49-F238E27FC236}">
                <a16:creationId xmlns:a16="http://schemas.microsoft.com/office/drawing/2014/main" id="{E743471A-04DE-4FB9-8092-CFD42FBC7712}"/>
              </a:ext>
            </a:extLst>
          </p:cNvPr>
          <p:cNvPicPr>
            <a:picLocks noChangeAspect="1"/>
          </p:cNvPicPr>
          <p:nvPr/>
        </p:nvPicPr>
        <p:blipFill>
          <a:blip r:embed="rId2"/>
          <a:stretch>
            <a:fillRect/>
          </a:stretch>
        </p:blipFill>
        <p:spPr>
          <a:xfrm>
            <a:off x="567844" y="576363"/>
            <a:ext cx="7753350" cy="5534025"/>
          </a:xfrm>
          <a:prstGeom prst="rect">
            <a:avLst/>
          </a:prstGeom>
        </p:spPr>
      </p:pic>
    </p:spTree>
    <p:extLst>
      <p:ext uri="{BB962C8B-B14F-4D97-AF65-F5344CB8AC3E}">
        <p14:creationId xmlns:p14="http://schemas.microsoft.com/office/powerpoint/2010/main" val="3473879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E7F4F-79D1-4A17-9234-EAC419394793}"/>
              </a:ext>
            </a:extLst>
          </p:cNvPr>
          <p:cNvSpPr>
            <a:spLocks noGrp="1"/>
          </p:cNvSpPr>
          <p:nvPr>
            <p:ph type="title"/>
          </p:nvPr>
        </p:nvSpPr>
        <p:spPr>
          <a:xfrm>
            <a:off x="299199" y="263854"/>
            <a:ext cx="8520599" cy="943199"/>
          </a:xfrm>
        </p:spPr>
        <p:txBody>
          <a:bodyPr/>
          <a:lstStyle/>
          <a:p>
            <a:r>
              <a:rPr lang="en-US" dirty="0"/>
              <a:t>Literature Review</a:t>
            </a:r>
            <a:r>
              <a:rPr lang="en-US" b="1" dirty="0"/>
              <a:t>: Decision Table Approach</a:t>
            </a:r>
          </a:p>
        </p:txBody>
      </p:sp>
      <p:sp>
        <p:nvSpPr>
          <p:cNvPr id="3" name="Text Placeholder 2">
            <a:extLst>
              <a:ext uri="{FF2B5EF4-FFF2-40B4-BE49-F238E27FC236}">
                <a16:creationId xmlns:a16="http://schemas.microsoft.com/office/drawing/2014/main" id="{D9B39A9C-C320-461A-BBD4-E3B90787AC2A}"/>
              </a:ext>
            </a:extLst>
          </p:cNvPr>
          <p:cNvSpPr>
            <a:spLocks noGrp="1"/>
          </p:cNvSpPr>
          <p:nvPr>
            <p:ph type="body" idx="1"/>
          </p:nvPr>
        </p:nvSpPr>
        <p:spPr>
          <a:xfrm>
            <a:off x="226206" y="842630"/>
            <a:ext cx="8666583" cy="4403600"/>
          </a:xfrm>
        </p:spPr>
        <p:txBody>
          <a:bodyPr/>
          <a:lstStyle/>
          <a:p>
            <a:r>
              <a:rPr lang="en-US" sz="1600" dirty="0"/>
              <a:t>Long laundry list provide few insights.</a:t>
            </a:r>
          </a:p>
          <a:p>
            <a:r>
              <a:rPr lang="en-US" sz="1600" b="1" dirty="0"/>
              <a:t>Alternative: </a:t>
            </a:r>
            <a:r>
              <a:rPr lang="en-US" sz="1600" dirty="0"/>
              <a:t>Classify the proposed method and related works</a:t>
            </a:r>
          </a:p>
          <a:p>
            <a:pPr lvl="1"/>
            <a:endParaRPr lang="en-US" sz="1300" dirty="0"/>
          </a:p>
          <a:p>
            <a:r>
              <a:rPr lang="en-US" sz="1600" b="1" dirty="0"/>
              <a:t>Decision Table Approach</a:t>
            </a:r>
          </a:p>
          <a:p>
            <a:pPr lvl="1"/>
            <a:r>
              <a:rPr lang="en-US" sz="1600" dirty="0"/>
              <a:t>Rows: Candidate methods</a:t>
            </a:r>
          </a:p>
          <a:p>
            <a:pPr lvl="1"/>
            <a:r>
              <a:rPr lang="en-US" sz="1600" dirty="0"/>
              <a:t>Columns: Criteria, e.g., Geometry/topology, </a:t>
            </a:r>
            <a:r>
              <a:rPr lang="en-US" sz="1600" dirty="0" err="1"/>
              <a:t>Get_a_successor</a:t>
            </a:r>
            <a:r>
              <a:rPr lang="en-US" sz="1600" dirty="0"/>
              <a:t> /</a:t>
            </a:r>
            <a:r>
              <a:rPr lang="en-US" sz="1600" dirty="0" err="1"/>
              <a:t>Get_all_successor</a:t>
            </a:r>
            <a:r>
              <a:rPr lang="en-US" sz="1600" dirty="0"/>
              <a:t>, …</a:t>
            </a:r>
          </a:p>
        </p:txBody>
      </p:sp>
      <p:sp>
        <p:nvSpPr>
          <p:cNvPr id="4" name="Slide Number Placeholder 3">
            <a:extLst>
              <a:ext uri="{FF2B5EF4-FFF2-40B4-BE49-F238E27FC236}">
                <a16:creationId xmlns:a16="http://schemas.microsoft.com/office/drawing/2014/main" id="{12DA71C8-E827-487C-8194-4ECC8ED1DC85}"/>
              </a:ext>
            </a:extLst>
          </p:cNvPr>
          <p:cNvSpPr>
            <a:spLocks noGrp="1"/>
          </p:cNvSpPr>
          <p:nvPr>
            <p:ph type="sldNum" idx="12"/>
          </p:nvPr>
        </p:nvSpPr>
        <p:spPr/>
        <p:txBody>
          <a:bodyPr/>
          <a:lstStyle/>
          <a:p>
            <a:fld id="{00000000-1234-1234-1234-123412341234}" type="slidenum">
              <a:rPr lang="en" smtClean="0"/>
              <a:pPr/>
              <a:t>21</a:t>
            </a:fld>
            <a:endParaRPr lang="en"/>
          </a:p>
        </p:txBody>
      </p:sp>
      <p:graphicFrame>
        <p:nvGraphicFramePr>
          <p:cNvPr id="5" name="Table 4">
            <a:extLst>
              <a:ext uri="{FF2B5EF4-FFF2-40B4-BE49-F238E27FC236}">
                <a16:creationId xmlns:a16="http://schemas.microsoft.com/office/drawing/2014/main" id="{3CECC833-8A9C-4166-9379-74F38798959D}"/>
              </a:ext>
            </a:extLst>
          </p:cNvPr>
          <p:cNvGraphicFramePr>
            <a:graphicFrameLocks noGrp="1"/>
          </p:cNvGraphicFramePr>
          <p:nvPr/>
        </p:nvGraphicFramePr>
        <p:xfrm>
          <a:off x="804538" y="2404142"/>
          <a:ext cx="7193280" cy="2754057"/>
        </p:xfrm>
        <a:graphic>
          <a:graphicData uri="http://schemas.openxmlformats.org/drawingml/2006/table">
            <a:tbl>
              <a:tblPr firstRow="1" bandRow="1">
                <a:tableStyleId>{5C22544A-7EE6-4342-B048-85BDC9FD1C3A}</a:tableStyleId>
              </a:tblPr>
              <a:tblGrid>
                <a:gridCol w="1798320">
                  <a:extLst>
                    <a:ext uri="{9D8B030D-6E8A-4147-A177-3AD203B41FA5}">
                      <a16:colId xmlns:a16="http://schemas.microsoft.com/office/drawing/2014/main" val="2574168132"/>
                    </a:ext>
                  </a:extLst>
                </a:gridCol>
                <a:gridCol w="1798320">
                  <a:extLst>
                    <a:ext uri="{9D8B030D-6E8A-4147-A177-3AD203B41FA5}">
                      <a16:colId xmlns:a16="http://schemas.microsoft.com/office/drawing/2014/main" val="839545962"/>
                    </a:ext>
                  </a:extLst>
                </a:gridCol>
                <a:gridCol w="1798320">
                  <a:extLst>
                    <a:ext uri="{9D8B030D-6E8A-4147-A177-3AD203B41FA5}">
                      <a16:colId xmlns:a16="http://schemas.microsoft.com/office/drawing/2014/main" val="3966423363"/>
                    </a:ext>
                  </a:extLst>
                </a:gridCol>
                <a:gridCol w="1798320">
                  <a:extLst>
                    <a:ext uri="{9D8B030D-6E8A-4147-A177-3AD203B41FA5}">
                      <a16:colId xmlns:a16="http://schemas.microsoft.com/office/drawing/2014/main" val="832458783"/>
                    </a:ext>
                  </a:extLst>
                </a:gridCol>
              </a:tblGrid>
              <a:tr h="531939">
                <a:tc>
                  <a:txBody>
                    <a:bodyPr/>
                    <a:lstStyle/>
                    <a:p>
                      <a:pPr algn="ctr"/>
                      <a:r>
                        <a:rPr lang="en-US" sz="1600" dirty="0">
                          <a:solidFill>
                            <a:schemeClr val="tx1"/>
                          </a:solidFill>
                        </a:rPr>
                        <a:t>Approach</a:t>
                      </a:r>
                    </a:p>
                  </a:txBody>
                  <a:tcPr/>
                </a:tc>
                <a:tc>
                  <a:txBody>
                    <a:bodyPr/>
                    <a:lstStyle/>
                    <a:p>
                      <a:pPr algn="ctr"/>
                      <a:r>
                        <a:rPr lang="en-US" sz="1600">
                          <a:solidFill>
                            <a:schemeClr val="tx1"/>
                          </a:solidFill>
                        </a:rPr>
                        <a:t>Connectivity-based grouping</a:t>
                      </a:r>
                    </a:p>
                  </a:txBody>
                  <a:tcPr/>
                </a:tc>
                <a:tc>
                  <a:txBody>
                    <a:bodyPr/>
                    <a:lstStyle/>
                    <a:p>
                      <a:pPr algn="ctr"/>
                      <a:r>
                        <a:rPr lang="en-US" sz="1600">
                          <a:solidFill>
                            <a:schemeClr val="tx1"/>
                          </a:solidFill>
                        </a:rPr>
                        <a:t>Non-Orthogonal</a:t>
                      </a:r>
                    </a:p>
                  </a:txBody>
                  <a:tcPr/>
                </a:tc>
                <a:tc>
                  <a:txBody>
                    <a:bodyPr/>
                    <a:lstStyle/>
                    <a:p>
                      <a:pPr algn="ctr"/>
                      <a:r>
                        <a:rPr lang="en-US" sz="1600">
                          <a:solidFill>
                            <a:schemeClr val="tx1"/>
                          </a:solidFill>
                        </a:rPr>
                        <a:t>All successors</a:t>
                      </a:r>
                    </a:p>
                  </a:txBody>
                  <a:tcPr/>
                </a:tc>
                <a:extLst>
                  <a:ext uri="{0D108BD9-81ED-4DB2-BD59-A6C34878D82A}">
                    <a16:rowId xmlns:a16="http://schemas.microsoft.com/office/drawing/2014/main" val="1530118641"/>
                  </a:ext>
                </a:extLst>
              </a:tr>
              <a:tr h="531939">
                <a:tc>
                  <a:txBody>
                    <a:bodyPr/>
                    <a:lstStyle/>
                    <a:p>
                      <a:pPr algn="ctr"/>
                      <a:r>
                        <a:rPr lang="en-US" sz="1600">
                          <a:solidFill>
                            <a:schemeClr val="tx1"/>
                          </a:solidFill>
                        </a:rPr>
                        <a:t>Logitudinal</a:t>
                      </a:r>
                    </a:p>
                  </a:txBody>
                  <a:tcPr/>
                </a:tc>
                <a:tc>
                  <a:txBody>
                    <a:bodyPr/>
                    <a:lstStyle/>
                    <a:p>
                      <a:pPr algn="ctr"/>
                      <a:r>
                        <a:rPr lang="en-US" sz="2400" kern="1200">
                          <a:solidFill>
                            <a:schemeClr val="tx1"/>
                          </a:solidFill>
                          <a:latin typeface="+mn-lt"/>
                          <a:ea typeface="+mn-ea"/>
                          <a:cs typeface="+mn-cs"/>
                          <a:sym typeface="Wingdings" panose="05000000000000000000" pitchFamily="2" charset="2"/>
                        </a:rPr>
                        <a:t></a:t>
                      </a:r>
                      <a:endParaRPr lang="en-US" sz="2400" kern="1200">
                        <a:solidFill>
                          <a:schemeClr val="tx1"/>
                        </a:solidFill>
                        <a:latin typeface="+mn-lt"/>
                        <a:ea typeface="+mn-ea"/>
                        <a:cs typeface="+mn-cs"/>
                      </a:endParaRPr>
                    </a:p>
                  </a:txBody>
                  <a:tcPr/>
                </a:tc>
                <a:tc>
                  <a:txBody>
                    <a:bodyPr/>
                    <a:lstStyle/>
                    <a:p>
                      <a:endParaRPr lang="en-US"/>
                    </a:p>
                  </a:txBody>
                  <a:tcPr/>
                </a:tc>
                <a:tc>
                  <a:txBody>
                    <a:bodyPr/>
                    <a:lstStyle/>
                    <a:p>
                      <a:pPr algn="ctr"/>
                      <a:endParaRPr lang="en-US" sz="2400" kern="1200">
                        <a:solidFill>
                          <a:schemeClr val="tx1"/>
                        </a:solidFill>
                        <a:latin typeface="+mn-lt"/>
                        <a:ea typeface="+mn-ea"/>
                        <a:cs typeface="+mn-cs"/>
                      </a:endParaRPr>
                    </a:p>
                  </a:txBody>
                  <a:tcPr/>
                </a:tc>
                <a:extLst>
                  <a:ext uri="{0D108BD9-81ED-4DB2-BD59-A6C34878D82A}">
                    <a16:rowId xmlns:a16="http://schemas.microsoft.com/office/drawing/2014/main" val="3112111053"/>
                  </a:ext>
                </a:extLst>
              </a:tr>
              <a:tr h="531939">
                <a:tc>
                  <a:txBody>
                    <a:bodyPr/>
                    <a:lstStyle/>
                    <a:p>
                      <a:pPr algn="ctr"/>
                      <a:r>
                        <a:rPr lang="en-US" sz="1600">
                          <a:solidFill>
                            <a:schemeClr val="tx1"/>
                          </a:solidFill>
                        </a:rPr>
                        <a:t>Snapshot</a:t>
                      </a:r>
                    </a:p>
                  </a:txBody>
                  <a:tcPr/>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sz="2400" kern="1200">
                          <a:solidFill>
                            <a:schemeClr val="tx1"/>
                          </a:solidFill>
                          <a:latin typeface="+mn-lt"/>
                          <a:ea typeface="+mn-ea"/>
                          <a:cs typeface="+mn-cs"/>
                          <a:sym typeface="Wingdings" panose="05000000000000000000" pitchFamily="2" charset="2"/>
                        </a:rPr>
                        <a:t></a:t>
                      </a:r>
                      <a:endParaRPr lang="en-US" sz="2400" kern="1200">
                        <a:solidFill>
                          <a:schemeClr val="tx1"/>
                        </a:solidFill>
                        <a:latin typeface="+mn-lt"/>
                        <a:ea typeface="+mn-ea"/>
                        <a:cs typeface="+mn-cs"/>
                      </a:endParaRPr>
                    </a:p>
                  </a:txBody>
                  <a:tcPr/>
                </a:tc>
                <a:tc>
                  <a:txBody>
                    <a:bodyPr/>
                    <a:lstStyle/>
                    <a:p>
                      <a:endParaRPr lang="en-US"/>
                    </a:p>
                  </a:txBody>
                  <a:tcPr/>
                </a:tc>
                <a:tc>
                  <a:txBody>
                    <a:bodyPr/>
                    <a:lstStyle/>
                    <a:p>
                      <a:pPr algn="ctr"/>
                      <a:endParaRPr lang="en-US" sz="2400" kern="1200">
                        <a:solidFill>
                          <a:schemeClr val="tx1"/>
                        </a:solidFill>
                        <a:latin typeface="+mn-lt"/>
                        <a:ea typeface="+mn-ea"/>
                        <a:cs typeface="+mn-cs"/>
                      </a:endParaRPr>
                    </a:p>
                  </a:txBody>
                  <a:tcPr/>
                </a:tc>
                <a:extLst>
                  <a:ext uri="{0D108BD9-81ED-4DB2-BD59-A6C34878D82A}">
                    <a16:rowId xmlns:a16="http://schemas.microsoft.com/office/drawing/2014/main" val="950227853"/>
                  </a:ext>
                </a:extLst>
              </a:tr>
              <a:tr h="531939">
                <a:tc>
                  <a:txBody>
                    <a:bodyPr/>
                    <a:lstStyle/>
                    <a:p>
                      <a:pPr algn="ctr"/>
                      <a:r>
                        <a:rPr lang="en-US" sz="1600" dirty="0">
                          <a:solidFill>
                            <a:schemeClr val="tx1"/>
                          </a:solidFill>
                        </a:rPr>
                        <a:t>Min-cut of edges</a:t>
                      </a:r>
                    </a:p>
                  </a:txBody>
                  <a:tcPr/>
                </a:tc>
                <a:tc>
                  <a:txBody>
                    <a:bodyPr/>
                    <a:lstStyle/>
                    <a:p>
                      <a:pPr algn="ctr"/>
                      <a:r>
                        <a:rPr lang="en-US" sz="2400" kern="1200">
                          <a:solidFill>
                            <a:schemeClr val="tx1"/>
                          </a:solidFill>
                          <a:latin typeface="+mn-lt"/>
                          <a:ea typeface="+mn-ea"/>
                          <a:cs typeface="+mn-cs"/>
                          <a:sym typeface="Wingdings" panose="05000000000000000000" pitchFamily="2" charset="2"/>
                        </a:rPr>
                        <a:t></a:t>
                      </a:r>
                      <a:endParaRPr lang="en-US" sz="2400" kern="1200">
                        <a:solidFill>
                          <a:schemeClr val="tx1"/>
                        </a:solidFill>
                        <a:latin typeface="+mn-lt"/>
                        <a:ea typeface="+mn-ea"/>
                        <a:cs typeface="+mn-cs"/>
                      </a:endParaRPr>
                    </a:p>
                  </a:txBody>
                  <a:tcPr/>
                </a:tc>
                <a:tc>
                  <a:txBody>
                    <a:bodyPr/>
                    <a:lstStyle/>
                    <a:p>
                      <a:pPr algn="ctr"/>
                      <a:r>
                        <a:rPr lang="en-US" sz="2400" kern="1200">
                          <a:solidFill>
                            <a:schemeClr val="tx1"/>
                          </a:solidFill>
                          <a:latin typeface="+mn-lt"/>
                          <a:ea typeface="+mn-ea"/>
                          <a:cs typeface="+mn-cs"/>
                          <a:sym typeface="Wingdings" panose="05000000000000000000" pitchFamily="2" charset="2"/>
                        </a:rPr>
                        <a:t></a:t>
                      </a:r>
                      <a:endParaRPr lang="en-US" sz="2400" kern="1200">
                        <a:solidFill>
                          <a:schemeClr val="tx1"/>
                        </a:solidFill>
                        <a:latin typeface="+mn-lt"/>
                        <a:ea typeface="+mn-ea"/>
                        <a:cs typeface="+mn-cs"/>
                      </a:endParaRPr>
                    </a:p>
                  </a:txBody>
                  <a:tcPr/>
                </a:tc>
                <a:tc>
                  <a:txBody>
                    <a:bodyPr/>
                    <a:lstStyle/>
                    <a:p>
                      <a:pPr algn="ctr"/>
                      <a:endParaRPr lang="en-US" sz="2400" kern="1200">
                        <a:solidFill>
                          <a:schemeClr val="tx1"/>
                        </a:solidFill>
                        <a:latin typeface="+mn-lt"/>
                        <a:ea typeface="+mn-ea"/>
                        <a:cs typeface="+mn-cs"/>
                      </a:endParaRPr>
                    </a:p>
                  </a:txBody>
                  <a:tcPr/>
                </a:tc>
                <a:extLst>
                  <a:ext uri="{0D108BD9-81ED-4DB2-BD59-A6C34878D82A}">
                    <a16:rowId xmlns:a16="http://schemas.microsoft.com/office/drawing/2014/main" val="2394140059"/>
                  </a:ext>
                </a:extLst>
              </a:tr>
              <a:tr h="531939">
                <a:tc>
                  <a:txBody>
                    <a:bodyPr/>
                    <a:lstStyle/>
                    <a:p>
                      <a:pPr algn="ctr"/>
                      <a:r>
                        <a:rPr lang="en-US" sz="1600" dirty="0">
                          <a:solidFill>
                            <a:schemeClr val="tx1"/>
                          </a:solidFill>
                        </a:rPr>
                        <a:t>Min-Cut of hyperedges</a:t>
                      </a:r>
                    </a:p>
                  </a:txBody>
                  <a:tcPr/>
                </a:tc>
                <a:tc>
                  <a:txBody>
                    <a:bodyPr/>
                    <a:lstStyle/>
                    <a:p>
                      <a:pPr algn="ctr"/>
                      <a:r>
                        <a:rPr lang="en-US" sz="2400" kern="1200" dirty="0">
                          <a:solidFill>
                            <a:schemeClr val="tx1"/>
                          </a:solidFill>
                          <a:latin typeface="+mn-lt"/>
                          <a:ea typeface="+mn-ea"/>
                          <a:cs typeface="+mn-cs"/>
                          <a:sym typeface="Wingdings" panose="05000000000000000000" pitchFamily="2" charset="2"/>
                        </a:rPr>
                        <a:t></a:t>
                      </a:r>
                      <a:endParaRPr lang="en-US" sz="2400" kern="1200" dirty="0">
                        <a:solidFill>
                          <a:schemeClr val="tx1"/>
                        </a:solidFill>
                        <a:latin typeface="+mn-lt"/>
                        <a:ea typeface="+mn-ea"/>
                        <a:cs typeface="+mn-cs"/>
                      </a:endParaRPr>
                    </a:p>
                  </a:txBody>
                  <a:tcPr/>
                </a:tc>
                <a:tc>
                  <a:txBody>
                    <a:bodyPr/>
                    <a:lstStyle/>
                    <a:p>
                      <a:pPr algn="ctr"/>
                      <a:r>
                        <a:rPr lang="en-US" sz="2400" kern="1200">
                          <a:solidFill>
                            <a:schemeClr val="tx1"/>
                          </a:solidFill>
                          <a:latin typeface="+mn-lt"/>
                          <a:ea typeface="+mn-ea"/>
                          <a:cs typeface="+mn-cs"/>
                          <a:sym typeface="Wingdings" panose="05000000000000000000" pitchFamily="2" charset="2"/>
                        </a:rPr>
                        <a:t></a:t>
                      </a:r>
                      <a:endParaRPr lang="en-US" sz="2400" kern="1200">
                        <a:solidFill>
                          <a:schemeClr val="tx1"/>
                        </a:solidFill>
                        <a:latin typeface="+mn-lt"/>
                        <a:ea typeface="+mn-ea"/>
                        <a:cs typeface="+mn-cs"/>
                      </a:endParaRPr>
                    </a:p>
                  </a:txBody>
                  <a:tcPr/>
                </a:tc>
                <a:tc>
                  <a:txBody>
                    <a:bodyPr/>
                    <a:lstStyle/>
                    <a:p>
                      <a:pPr algn="ctr"/>
                      <a:r>
                        <a:rPr lang="en-US" sz="2400" kern="1200" dirty="0">
                          <a:solidFill>
                            <a:schemeClr val="tx1"/>
                          </a:solidFill>
                          <a:latin typeface="+mn-lt"/>
                          <a:ea typeface="+mn-ea"/>
                          <a:cs typeface="+mn-cs"/>
                          <a:sym typeface="Wingdings" panose="05000000000000000000" pitchFamily="2" charset="2"/>
                        </a:rPr>
                        <a:t></a:t>
                      </a:r>
                      <a:endParaRPr lang="en-US" sz="2400" kern="1200" dirty="0">
                        <a:solidFill>
                          <a:schemeClr val="tx1"/>
                        </a:solidFill>
                        <a:latin typeface="+mn-lt"/>
                        <a:ea typeface="+mn-ea"/>
                        <a:cs typeface="+mn-cs"/>
                      </a:endParaRPr>
                    </a:p>
                  </a:txBody>
                  <a:tcPr/>
                </a:tc>
                <a:extLst>
                  <a:ext uri="{0D108BD9-81ED-4DB2-BD59-A6C34878D82A}">
                    <a16:rowId xmlns:a16="http://schemas.microsoft.com/office/drawing/2014/main" val="1153625062"/>
                  </a:ext>
                </a:extLst>
              </a:tr>
            </a:tbl>
          </a:graphicData>
        </a:graphic>
      </p:graphicFrame>
      <p:sp>
        <p:nvSpPr>
          <p:cNvPr id="6" name="Rectangle 5">
            <a:extLst>
              <a:ext uri="{FF2B5EF4-FFF2-40B4-BE49-F238E27FC236}">
                <a16:creationId xmlns:a16="http://schemas.microsoft.com/office/drawing/2014/main" id="{1CADD6A3-755F-8745-A93F-7C13C3FC6302}"/>
              </a:ext>
              <a:ext uri="{C183D7F6-B498-43B3-948B-1728B52AA6E4}">
                <adec:decorative xmlns:adec="http://schemas.microsoft.com/office/drawing/2017/decorative" val="1"/>
              </a:ext>
            </a:extLst>
          </p:cNvPr>
          <p:cNvSpPr/>
          <p:nvPr/>
        </p:nvSpPr>
        <p:spPr bwMode="auto">
          <a:xfrm>
            <a:off x="2602523" y="2404143"/>
            <a:ext cx="1765931" cy="2696828"/>
          </a:xfrm>
          <a:prstGeom prst="rect">
            <a:avLst/>
          </a:prstGeom>
          <a:solidFill>
            <a:schemeClr val="accent5"/>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7" name="Rectangle 6">
            <a:extLst>
              <a:ext uri="{FF2B5EF4-FFF2-40B4-BE49-F238E27FC236}">
                <a16:creationId xmlns:a16="http://schemas.microsoft.com/office/drawing/2014/main" id="{A5E3EB86-3ECE-554F-9E39-0DEAC0215889}"/>
              </a:ext>
              <a:ext uri="{C183D7F6-B498-43B3-948B-1728B52AA6E4}">
                <adec:decorative xmlns:adec="http://schemas.microsoft.com/office/drawing/2017/decorative" val="1"/>
              </a:ext>
            </a:extLst>
          </p:cNvPr>
          <p:cNvSpPr/>
          <p:nvPr/>
        </p:nvSpPr>
        <p:spPr bwMode="auto">
          <a:xfrm>
            <a:off x="4421275" y="2394094"/>
            <a:ext cx="1738029" cy="2706877"/>
          </a:xfrm>
          <a:prstGeom prst="rect">
            <a:avLst/>
          </a:prstGeom>
          <a:solidFill>
            <a:schemeClr val="accent5"/>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8" name="Rectangle 7">
            <a:extLst>
              <a:ext uri="{FF2B5EF4-FFF2-40B4-BE49-F238E27FC236}">
                <a16:creationId xmlns:a16="http://schemas.microsoft.com/office/drawing/2014/main" id="{2B3BAFAF-9BE0-0746-A088-11D9A2DC3D3E}"/>
              </a:ext>
              <a:ext uri="{C183D7F6-B498-43B3-948B-1728B52AA6E4}">
                <adec:decorative xmlns:adec="http://schemas.microsoft.com/office/drawing/2017/decorative" val="1"/>
              </a:ext>
            </a:extLst>
          </p:cNvPr>
          <p:cNvSpPr/>
          <p:nvPr/>
        </p:nvSpPr>
        <p:spPr bwMode="auto">
          <a:xfrm>
            <a:off x="6212125" y="2451322"/>
            <a:ext cx="1785693" cy="2706877"/>
          </a:xfrm>
          <a:prstGeom prst="rect">
            <a:avLst/>
          </a:prstGeom>
          <a:solidFill>
            <a:schemeClr val="accent5"/>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407694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Shape 128">
            <a:extLst>
              <a:ext uri="{C183D7F6-B498-43B3-948B-1728B52AA6E4}">
                <adec:decorative xmlns:adec="http://schemas.microsoft.com/office/drawing/2017/decorative" val="1"/>
              </a:ext>
            </a:extLst>
          </p:cNvPr>
          <p:cNvSpPr txBox="1">
            <a:spLocks noGrp="1"/>
          </p:cNvSpPr>
          <p:nvPr>
            <p:ph type="body" idx="1"/>
          </p:nvPr>
        </p:nvSpPr>
        <p:spPr>
          <a:xfrm>
            <a:off x="311701" y="1501475"/>
            <a:ext cx="8520599" cy="4399200"/>
          </a:xfrm>
          <a:prstGeom prst="rect">
            <a:avLst/>
          </a:prstGeom>
        </p:spPr>
        <p:txBody>
          <a:bodyPr vert="horz" wrap="square" lIns="91425" tIns="91425" rIns="91425" bIns="91425" numCol="1" anchor="t" anchorCtr="0" compatLnSpc="1">
            <a:prstTxWarp prst="textNoShape">
              <a:avLst/>
            </a:prstTxWarp>
            <a:noAutofit/>
          </a:bodyPr>
          <a:lstStyle/>
          <a:p>
            <a:pPr marL="0" indent="0">
              <a:spcAft>
                <a:spcPts val="0"/>
              </a:spcAft>
              <a:buNone/>
            </a:pPr>
            <a:endParaRPr sz="1400">
              <a:solidFill>
                <a:srgbClr val="695D46"/>
              </a:solidFill>
            </a:endParaRPr>
          </a:p>
          <a:p>
            <a:pPr marL="0" indent="0">
              <a:spcAft>
                <a:spcPts val="0"/>
              </a:spcAft>
              <a:buNone/>
            </a:pPr>
            <a:endParaRPr sz="1400">
              <a:solidFill>
                <a:srgbClr val="695D46"/>
              </a:solidFill>
            </a:endParaRPr>
          </a:p>
          <a:p>
            <a:pPr marL="0" indent="0">
              <a:spcAft>
                <a:spcPts val="0"/>
              </a:spcAft>
              <a:buNone/>
            </a:pPr>
            <a:endParaRPr sz="1400">
              <a:solidFill>
                <a:srgbClr val="695D46"/>
              </a:solidFill>
            </a:endParaRPr>
          </a:p>
          <a:p>
            <a:pPr>
              <a:buNone/>
            </a:pPr>
            <a:endParaRPr/>
          </a:p>
        </p:txBody>
      </p:sp>
      <p:sp>
        <p:nvSpPr>
          <p:cNvPr id="142" name="Shape 142"/>
          <p:cNvSpPr txBox="1"/>
          <p:nvPr/>
        </p:nvSpPr>
        <p:spPr>
          <a:xfrm>
            <a:off x="311700" y="5124921"/>
            <a:ext cx="8634192" cy="643499"/>
          </a:xfrm>
          <a:prstGeom prst="rect">
            <a:avLst/>
          </a:prstGeom>
          <a:noFill/>
          <a:ln>
            <a:noFill/>
          </a:ln>
        </p:spPr>
        <p:txBody>
          <a:bodyPr lIns="91425" tIns="91425" rIns="91425" bIns="91425" anchor="t" anchorCtr="0">
            <a:noAutofit/>
          </a:bodyPr>
          <a:lstStyle/>
          <a:p>
            <a:r>
              <a:rPr lang="en" sz="1600" dirty="0"/>
              <a:t>min-cut of edges = </a:t>
            </a:r>
            <a:r>
              <a:rPr lang="en" sz="1600" b="1" dirty="0"/>
              <a:t>LCP-G1S:</a:t>
            </a:r>
            <a:r>
              <a:rPr lang="en" sz="1600" dirty="0"/>
              <a:t> </a:t>
            </a:r>
            <a:r>
              <a:rPr lang="en" sz="1400" dirty="0" err="1"/>
              <a:t>Lagrangian</a:t>
            </a:r>
            <a:r>
              <a:rPr lang="en" sz="1400" dirty="0"/>
              <a:t>-</a:t>
            </a:r>
            <a:r>
              <a:rPr lang="en-US" sz="1400" dirty="0"/>
              <a:t>C</a:t>
            </a:r>
            <a:r>
              <a:rPr lang="en" sz="1400" dirty="0" err="1"/>
              <a:t>onnectivity</a:t>
            </a:r>
            <a:r>
              <a:rPr lang="en" sz="1400" dirty="0"/>
              <a:t> Partitioning For L</a:t>
            </a:r>
            <a:r>
              <a:rPr lang="en-US" sz="1400" dirty="0"/>
              <a:t>G</a:t>
            </a:r>
            <a:r>
              <a:rPr lang="en" sz="1400" dirty="0"/>
              <a:t>et</a:t>
            </a:r>
            <a:r>
              <a:rPr lang="en-US" sz="1400" dirty="0"/>
              <a:t>O</a:t>
            </a:r>
            <a:r>
              <a:rPr lang="en" sz="1400" dirty="0"/>
              <a:t>ne</a:t>
            </a:r>
            <a:r>
              <a:rPr lang="en-US" sz="1400" dirty="0"/>
              <a:t>S</a:t>
            </a:r>
            <a:r>
              <a:rPr lang="en" sz="1400" dirty="0" err="1"/>
              <a:t>uccessors</a:t>
            </a:r>
            <a:r>
              <a:rPr lang="en" sz="1400" dirty="0"/>
              <a:t>()</a:t>
            </a:r>
            <a:endParaRPr lang="en" sz="1600" dirty="0"/>
          </a:p>
          <a:p>
            <a:r>
              <a:rPr lang="en-US" sz="1600" dirty="0"/>
              <a:t>M</a:t>
            </a:r>
            <a:r>
              <a:rPr lang="en" sz="1600" dirty="0"/>
              <a:t>in-cut of hyperedges = </a:t>
            </a:r>
            <a:r>
              <a:rPr lang="en" sz="1600" b="1" dirty="0"/>
              <a:t>LCP-G∀S:</a:t>
            </a:r>
            <a:r>
              <a:rPr lang="en" sz="1600" dirty="0"/>
              <a:t> </a:t>
            </a:r>
            <a:r>
              <a:rPr lang="en" sz="1400" dirty="0" err="1"/>
              <a:t>Lagrangian</a:t>
            </a:r>
            <a:r>
              <a:rPr lang="en" sz="1400" dirty="0"/>
              <a:t>-Connectivity Partitioning For L</a:t>
            </a:r>
            <a:r>
              <a:rPr lang="en-US" sz="1400" dirty="0"/>
              <a:t>G</a:t>
            </a:r>
            <a:r>
              <a:rPr lang="en" sz="1400" dirty="0"/>
              <a:t>et</a:t>
            </a:r>
            <a:r>
              <a:rPr lang="en-US" sz="1400" dirty="0" err="1"/>
              <a:t>AllS</a:t>
            </a:r>
            <a:r>
              <a:rPr lang="en" sz="1400" dirty="0" err="1"/>
              <a:t>uccessors</a:t>
            </a:r>
            <a:r>
              <a:rPr lang="en" sz="1400" dirty="0"/>
              <a:t>()</a:t>
            </a:r>
            <a:endParaRPr lang="en" sz="1600" dirty="0"/>
          </a:p>
        </p:txBody>
      </p:sp>
      <p:pic>
        <p:nvPicPr>
          <p:cNvPr id="18" name="Shape 129" descr="Diagram of connectivity-based STN data grouping methods with orthogonal and non-orthogonal branches.">
            <a:extLst>
              <a:ext uri="{FF2B5EF4-FFF2-40B4-BE49-F238E27FC236}">
                <a16:creationId xmlns:a16="http://schemas.microsoft.com/office/drawing/2014/main" id="{2FAAB863-74E4-400D-98D7-9C11BCE4BF67}"/>
              </a:ext>
            </a:extLst>
          </p:cNvPr>
          <p:cNvPicPr preferRelativeResize="0"/>
          <p:nvPr/>
        </p:nvPicPr>
        <p:blipFill>
          <a:blip r:embed="rId3">
            <a:alphaModFix/>
          </a:blip>
          <a:stretch>
            <a:fillRect/>
          </a:stretch>
        </p:blipFill>
        <p:spPr>
          <a:xfrm>
            <a:off x="1264609" y="412181"/>
            <a:ext cx="6308499" cy="3382601"/>
          </a:xfrm>
          <a:prstGeom prst="rect">
            <a:avLst/>
          </a:prstGeom>
          <a:noFill/>
          <a:ln>
            <a:noFill/>
          </a:ln>
        </p:spPr>
      </p:pic>
      <p:sp>
        <p:nvSpPr>
          <p:cNvPr id="6" name="Shape 130">
            <a:extLst>
              <a:ext uri="{FF2B5EF4-FFF2-40B4-BE49-F238E27FC236}">
                <a16:creationId xmlns:a16="http://schemas.microsoft.com/office/drawing/2014/main" id="{F17ACBE0-F0C6-4C6D-B301-294966B31005}"/>
              </a:ext>
              <a:ext uri="{C183D7F6-B498-43B3-948B-1728B52AA6E4}">
                <adec:decorative xmlns:adec="http://schemas.microsoft.com/office/drawing/2017/decorative" val="1"/>
              </a:ext>
            </a:extLst>
          </p:cNvPr>
          <p:cNvSpPr/>
          <p:nvPr/>
        </p:nvSpPr>
        <p:spPr>
          <a:xfrm>
            <a:off x="1639529" y="2086219"/>
            <a:ext cx="2725208" cy="1570534"/>
          </a:xfrm>
          <a:prstGeom prst="ellipse">
            <a:avLst/>
          </a:prstGeom>
          <a:noFill/>
          <a:ln w="38100" cap="flat" cmpd="sng">
            <a:solidFill>
              <a:srgbClr val="00B0F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131">
            <a:extLst>
              <a:ext uri="{FF2B5EF4-FFF2-40B4-BE49-F238E27FC236}">
                <a16:creationId xmlns:a16="http://schemas.microsoft.com/office/drawing/2014/main" id="{A1732B0C-8863-4DE7-B43E-F240EDBA704B}"/>
              </a:ext>
            </a:extLst>
          </p:cNvPr>
          <p:cNvSpPr txBox="1"/>
          <p:nvPr/>
        </p:nvSpPr>
        <p:spPr>
          <a:xfrm>
            <a:off x="1842388" y="3993275"/>
            <a:ext cx="2133000" cy="355500"/>
          </a:xfrm>
          <a:prstGeom prst="rect">
            <a:avLst/>
          </a:prstGeom>
          <a:noFill/>
          <a:ln>
            <a:noFill/>
          </a:ln>
        </p:spPr>
        <p:txBody>
          <a:bodyPr lIns="91425" tIns="91425" rIns="91425" bIns="91425" anchor="t" anchorCtr="0">
            <a:noAutofit/>
          </a:bodyPr>
          <a:lstStyle/>
          <a:p>
            <a:pPr lvl="0">
              <a:spcBef>
                <a:spcPts val="0"/>
              </a:spcBef>
              <a:buNone/>
            </a:pPr>
            <a:r>
              <a:rPr lang="en" sz="1600" b="1" dirty="0"/>
              <a:t>related work</a:t>
            </a:r>
          </a:p>
        </p:txBody>
      </p:sp>
      <p:sp>
        <p:nvSpPr>
          <p:cNvPr id="9" name="Shape 133">
            <a:extLst>
              <a:ext uri="{FF2B5EF4-FFF2-40B4-BE49-F238E27FC236}">
                <a16:creationId xmlns:a16="http://schemas.microsoft.com/office/drawing/2014/main" id="{E4191567-1E94-4504-93D4-4B30B150EF56}"/>
              </a:ext>
              <a:ext uri="{C183D7F6-B498-43B3-948B-1728B52AA6E4}">
                <adec:decorative xmlns:adec="http://schemas.microsoft.com/office/drawing/2017/decorative" val="1"/>
              </a:ext>
            </a:extLst>
          </p:cNvPr>
          <p:cNvSpPr/>
          <p:nvPr/>
        </p:nvSpPr>
        <p:spPr>
          <a:xfrm>
            <a:off x="4320186" y="2687835"/>
            <a:ext cx="1340045" cy="1273768"/>
          </a:xfrm>
          <a:prstGeom prst="ellipse">
            <a:avLst/>
          </a:prstGeom>
          <a:noFill/>
          <a:ln w="38100" cap="flat" cmpd="sng">
            <a:solidFill>
              <a:srgbClr val="00B0F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4" name="Shape 140">
            <a:extLst>
              <a:ext uri="{FF2B5EF4-FFF2-40B4-BE49-F238E27FC236}">
                <a16:creationId xmlns:a16="http://schemas.microsoft.com/office/drawing/2014/main" id="{69171E0F-F35C-44B8-BB14-89E6FF853AE9}"/>
              </a:ext>
            </a:extLst>
          </p:cNvPr>
          <p:cNvSpPr txBox="1"/>
          <p:nvPr/>
        </p:nvSpPr>
        <p:spPr>
          <a:xfrm>
            <a:off x="4438116" y="3863148"/>
            <a:ext cx="1437189" cy="707780"/>
          </a:xfrm>
          <a:prstGeom prst="rect">
            <a:avLst/>
          </a:prstGeom>
          <a:noFill/>
          <a:ln>
            <a:noFill/>
          </a:ln>
        </p:spPr>
        <p:txBody>
          <a:bodyPr lIns="91425" tIns="91425" rIns="91425" bIns="91425" anchor="t" anchorCtr="0">
            <a:noAutofit/>
          </a:bodyPr>
          <a:lstStyle/>
          <a:p>
            <a:pPr lvl="0" algn="ctr" rtl="0">
              <a:spcBef>
                <a:spcPts val="0"/>
              </a:spcBef>
              <a:buNone/>
            </a:pPr>
            <a:r>
              <a:rPr lang="en" sz="1600" b="1" dirty="0"/>
              <a:t>preliminary </a:t>
            </a:r>
          </a:p>
          <a:p>
            <a:pPr lvl="0" algn="ctr" rtl="0">
              <a:spcBef>
                <a:spcPts val="0"/>
              </a:spcBef>
              <a:buNone/>
            </a:pPr>
            <a:r>
              <a:rPr lang="en" sz="1600" b="1" dirty="0"/>
              <a:t>work</a:t>
            </a:r>
          </a:p>
        </p:txBody>
      </p:sp>
      <p:sp>
        <p:nvSpPr>
          <p:cNvPr id="15" name="Shape 141">
            <a:extLst>
              <a:ext uri="{FF2B5EF4-FFF2-40B4-BE49-F238E27FC236}">
                <a16:creationId xmlns:a16="http://schemas.microsoft.com/office/drawing/2014/main" id="{03E89D11-3CC2-4651-A176-A9C507A6F56A}"/>
              </a:ext>
            </a:extLst>
          </p:cNvPr>
          <p:cNvSpPr txBox="1"/>
          <p:nvPr/>
        </p:nvSpPr>
        <p:spPr>
          <a:xfrm>
            <a:off x="6392945" y="3789919"/>
            <a:ext cx="1211333" cy="662640"/>
          </a:xfrm>
          <a:prstGeom prst="rect">
            <a:avLst/>
          </a:prstGeom>
          <a:noFill/>
          <a:ln>
            <a:noFill/>
          </a:ln>
        </p:spPr>
        <p:txBody>
          <a:bodyPr lIns="91425" tIns="91425" rIns="91425" bIns="91425" anchor="t" anchorCtr="0">
            <a:noAutofit/>
          </a:bodyPr>
          <a:lstStyle/>
          <a:p>
            <a:pPr lvl="0" algn="ctr" rtl="0">
              <a:spcBef>
                <a:spcPts val="0"/>
              </a:spcBef>
              <a:buNone/>
            </a:pPr>
            <a:r>
              <a:rPr lang="en" sz="1600" b="1" dirty="0">
                <a:solidFill>
                  <a:srgbClr val="FF0000"/>
                </a:solidFill>
              </a:rPr>
              <a:t>focus of </a:t>
            </a:r>
          </a:p>
          <a:p>
            <a:pPr lvl="0" algn="ctr" rtl="0">
              <a:spcBef>
                <a:spcPts val="0"/>
              </a:spcBef>
              <a:buNone/>
            </a:pPr>
            <a:r>
              <a:rPr lang="en" sz="1600" b="1" dirty="0">
                <a:solidFill>
                  <a:srgbClr val="FF0000"/>
                </a:solidFill>
              </a:rPr>
              <a:t>the paper</a:t>
            </a:r>
          </a:p>
        </p:txBody>
      </p:sp>
      <p:sp>
        <p:nvSpPr>
          <p:cNvPr id="16" name="Shape 133">
            <a:extLst>
              <a:ext uri="{FF2B5EF4-FFF2-40B4-BE49-F238E27FC236}">
                <a16:creationId xmlns:a16="http://schemas.microsoft.com/office/drawing/2014/main" id="{459FC0ED-52EA-4D67-8630-29EFAA787C7B}"/>
              </a:ext>
              <a:ext uri="{C183D7F6-B498-43B3-948B-1728B52AA6E4}">
                <adec:decorative xmlns:adec="http://schemas.microsoft.com/office/drawing/2017/decorative" val="1"/>
              </a:ext>
            </a:extLst>
          </p:cNvPr>
          <p:cNvSpPr/>
          <p:nvPr/>
        </p:nvSpPr>
        <p:spPr>
          <a:xfrm>
            <a:off x="5653205" y="2676314"/>
            <a:ext cx="1340045" cy="1273768"/>
          </a:xfrm>
          <a:prstGeom prst="ellipse">
            <a:avLst/>
          </a:prstGeom>
          <a:noFill/>
          <a:ln w="38100" cap="flat" cmpd="sng">
            <a:solidFill>
              <a:srgbClr val="00B0F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27" name="Shape 127"/>
          <p:cNvSpPr txBox="1">
            <a:spLocks noGrp="1"/>
          </p:cNvSpPr>
          <p:nvPr>
            <p:ph type="title"/>
          </p:nvPr>
        </p:nvSpPr>
        <p:spPr>
          <a:xfrm>
            <a:off x="311700" y="116743"/>
            <a:ext cx="8520599" cy="707399"/>
          </a:xfrm>
          <a:prstGeom prst="rect">
            <a:avLst/>
          </a:prstGeom>
        </p:spPr>
        <p:txBody>
          <a:bodyPr vert="horz" wrap="square" lIns="91425" tIns="91425" rIns="91425" bIns="91425" numCol="1" anchor="t" anchorCtr="0" compatLnSpc="1">
            <a:prstTxWarp prst="textNoShape">
              <a:avLst/>
            </a:prstTxWarp>
            <a:noAutofit/>
          </a:bodyPr>
          <a:lstStyle/>
          <a:p>
            <a:r>
              <a:rPr lang="en-US" dirty="0"/>
              <a:t>Literature Review: </a:t>
            </a:r>
            <a:r>
              <a:rPr lang="en-US" b="1" dirty="0"/>
              <a:t>Decision Tree Approach</a:t>
            </a:r>
            <a:endParaRPr lang="en" b="1" dirty="0"/>
          </a:p>
        </p:txBody>
      </p:sp>
      <p:sp>
        <p:nvSpPr>
          <p:cNvPr id="17" name="Rectangle 16">
            <a:extLst>
              <a:ext uri="{FF2B5EF4-FFF2-40B4-BE49-F238E27FC236}">
                <a16:creationId xmlns:a16="http://schemas.microsoft.com/office/drawing/2014/main" id="{C411CFB7-33AD-F04A-905C-2A7BD3AA4121}"/>
              </a:ext>
              <a:ext uri="{C183D7F6-B498-43B3-948B-1728B52AA6E4}">
                <adec:decorative xmlns:adec="http://schemas.microsoft.com/office/drawing/2017/decorative" val="1"/>
              </a:ext>
            </a:extLst>
          </p:cNvPr>
          <p:cNvSpPr/>
          <p:nvPr/>
        </p:nvSpPr>
        <p:spPr bwMode="auto">
          <a:xfrm>
            <a:off x="1483830" y="1864718"/>
            <a:ext cx="2880908" cy="270621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9" name="Rectangle 18">
            <a:extLst>
              <a:ext uri="{FF2B5EF4-FFF2-40B4-BE49-F238E27FC236}">
                <a16:creationId xmlns:a16="http://schemas.microsoft.com/office/drawing/2014/main" id="{84BC8460-4861-CB49-B8A4-C2829D8C5941}"/>
              </a:ext>
              <a:ext uri="{C183D7F6-B498-43B3-948B-1728B52AA6E4}">
                <adec:decorative xmlns:adec="http://schemas.microsoft.com/office/drawing/2017/decorative" val="1"/>
              </a:ext>
            </a:extLst>
          </p:cNvPr>
          <p:cNvSpPr/>
          <p:nvPr/>
        </p:nvSpPr>
        <p:spPr bwMode="auto">
          <a:xfrm>
            <a:off x="4333946" y="1987460"/>
            <a:ext cx="3270332" cy="2583468"/>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30255759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Shape 128">
            <a:extLst>
              <a:ext uri="{C183D7F6-B498-43B3-948B-1728B52AA6E4}">
                <adec:decorative xmlns:adec="http://schemas.microsoft.com/office/drawing/2017/decorative" val="1"/>
              </a:ext>
            </a:extLst>
          </p:cNvPr>
          <p:cNvSpPr txBox="1">
            <a:spLocks noGrp="1"/>
          </p:cNvSpPr>
          <p:nvPr>
            <p:ph type="body" idx="1"/>
          </p:nvPr>
        </p:nvSpPr>
        <p:spPr>
          <a:xfrm>
            <a:off x="311701" y="1501475"/>
            <a:ext cx="8520599" cy="4399200"/>
          </a:xfrm>
          <a:prstGeom prst="rect">
            <a:avLst/>
          </a:prstGeom>
        </p:spPr>
        <p:txBody>
          <a:bodyPr vert="horz" wrap="square" lIns="91425" tIns="91425" rIns="91425" bIns="91425" numCol="1" anchor="t" anchorCtr="0" compatLnSpc="1">
            <a:prstTxWarp prst="textNoShape">
              <a:avLst/>
            </a:prstTxWarp>
            <a:noAutofit/>
          </a:bodyPr>
          <a:lstStyle/>
          <a:p>
            <a:pPr marL="0" indent="0">
              <a:spcAft>
                <a:spcPts val="0"/>
              </a:spcAft>
              <a:buNone/>
            </a:pPr>
            <a:endParaRPr sz="1400" dirty="0">
              <a:solidFill>
                <a:srgbClr val="695D46"/>
              </a:solidFill>
            </a:endParaRPr>
          </a:p>
          <a:p>
            <a:pPr marL="0" indent="0">
              <a:spcAft>
                <a:spcPts val="0"/>
              </a:spcAft>
              <a:buNone/>
            </a:pPr>
            <a:endParaRPr sz="1400" dirty="0">
              <a:solidFill>
                <a:srgbClr val="695D46"/>
              </a:solidFill>
            </a:endParaRPr>
          </a:p>
          <a:p>
            <a:pPr marL="0" indent="0">
              <a:spcAft>
                <a:spcPts val="0"/>
              </a:spcAft>
              <a:buNone/>
            </a:pPr>
            <a:endParaRPr sz="1400" dirty="0">
              <a:solidFill>
                <a:srgbClr val="695D46"/>
              </a:solidFill>
            </a:endParaRPr>
          </a:p>
          <a:p>
            <a:pPr>
              <a:buNone/>
            </a:pPr>
            <a:endParaRPr dirty="0"/>
          </a:p>
        </p:txBody>
      </p:sp>
      <p:sp>
        <p:nvSpPr>
          <p:cNvPr id="142" name="Shape 142"/>
          <p:cNvSpPr txBox="1"/>
          <p:nvPr/>
        </p:nvSpPr>
        <p:spPr>
          <a:xfrm>
            <a:off x="994978" y="5284026"/>
            <a:ext cx="7234622" cy="643499"/>
          </a:xfrm>
          <a:prstGeom prst="rect">
            <a:avLst/>
          </a:prstGeom>
          <a:noFill/>
          <a:ln>
            <a:noFill/>
          </a:ln>
        </p:spPr>
        <p:txBody>
          <a:bodyPr lIns="91425" tIns="91425" rIns="91425" bIns="91425" anchor="t" anchorCtr="0">
            <a:noAutofit/>
          </a:bodyPr>
          <a:lstStyle/>
          <a:p>
            <a:r>
              <a:rPr lang="en" sz="1600" b="1"/>
              <a:t>LCP-G1S:</a:t>
            </a:r>
            <a:r>
              <a:rPr lang="en" sz="1600"/>
              <a:t> Lagrangian-</a:t>
            </a:r>
            <a:r>
              <a:rPr lang="en-US" sz="1600"/>
              <a:t>C</a:t>
            </a:r>
            <a:r>
              <a:rPr lang="en" sz="1600"/>
              <a:t>onnectivity Partitioning For L</a:t>
            </a:r>
            <a:r>
              <a:rPr lang="en-US" sz="1600"/>
              <a:t>G</a:t>
            </a:r>
            <a:r>
              <a:rPr lang="en" sz="1600"/>
              <a:t>et</a:t>
            </a:r>
            <a:r>
              <a:rPr lang="en-US" sz="1600"/>
              <a:t>O</a:t>
            </a:r>
            <a:r>
              <a:rPr lang="en" sz="1600"/>
              <a:t>ne</a:t>
            </a:r>
            <a:r>
              <a:rPr lang="en-US" sz="1600"/>
              <a:t>S</a:t>
            </a:r>
            <a:r>
              <a:rPr lang="en" sz="1600"/>
              <a:t>uccessors()</a:t>
            </a:r>
          </a:p>
          <a:p>
            <a:r>
              <a:rPr lang="en" sz="1600" b="1"/>
              <a:t>LCP-G∀S:</a:t>
            </a:r>
            <a:r>
              <a:rPr lang="en" sz="1600"/>
              <a:t> Lagrangian-Connectivity Partitioning For L</a:t>
            </a:r>
            <a:r>
              <a:rPr lang="en-US" sz="1600"/>
              <a:t>G</a:t>
            </a:r>
            <a:r>
              <a:rPr lang="en" sz="1600"/>
              <a:t>et</a:t>
            </a:r>
            <a:r>
              <a:rPr lang="en-US" sz="1600"/>
              <a:t>AllS</a:t>
            </a:r>
            <a:r>
              <a:rPr lang="en" sz="1600"/>
              <a:t>uccessors()</a:t>
            </a:r>
          </a:p>
        </p:txBody>
      </p:sp>
      <p:sp>
        <p:nvSpPr>
          <p:cNvPr id="6" name="Shape 130">
            <a:extLst>
              <a:ext uri="{FF2B5EF4-FFF2-40B4-BE49-F238E27FC236}">
                <a16:creationId xmlns:a16="http://schemas.microsoft.com/office/drawing/2014/main" id="{F17ACBE0-F0C6-4C6D-B301-294966B31005}"/>
              </a:ext>
              <a:ext uri="{C183D7F6-B498-43B3-948B-1728B52AA6E4}">
                <adec:decorative xmlns:adec="http://schemas.microsoft.com/office/drawing/2017/decorative" val="1"/>
              </a:ext>
            </a:extLst>
          </p:cNvPr>
          <p:cNvSpPr/>
          <p:nvPr/>
        </p:nvSpPr>
        <p:spPr>
          <a:xfrm>
            <a:off x="656121" y="3128328"/>
            <a:ext cx="1481079" cy="859979"/>
          </a:xfrm>
          <a:prstGeom prst="ellipse">
            <a:avLst/>
          </a:prstGeom>
          <a:noFill/>
          <a:ln w="38100" cap="flat" cmpd="sng">
            <a:solidFill>
              <a:srgbClr val="00B0F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131">
            <a:extLst>
              <a:ext uri="{FF2B5EF4-FFF2-40B4-BE49-F238E27FC236}">
                <a16:creationId xmlns:a16="http://schemas.microsoft.com/office/drawing/2014/main" id="{A1732B0C-8863-4DE7-B43E-F240EDBA704B}"/>
              </a:ext>
            </a:extLst>
          </p:cNvPr>
          <p:cNvSpPr txBox="1"/>
          <p:nvPr/>
        </p:nvSpPr>
        <p:spPr>
          <a:xfrm>
            <a:off x="-25222" y="4544733"/>
            <a:ext cx="2133000" cy="355500"/>
          </a:xfrm>
          <a:prstGeom prst="rect">
            <a:avLst/>
          </a:prstGeom>
          <a:noFill/>
          <a:ln>
            <a:noFill/>
          </a:ln>
        </p:spPr>
        <p:txBody>
          <a:bodyPr lIns="91425" tIns="91425" rIns="91425" bIns="91425" anchor="t" anchorCtr="0">
            <a:noAutofit/>
          </a:bodyPr>
          <a:lstStyle/>
          <a:p>
            <a:pPr lvl="0">
              <a:spcBef>
                <a:spcPts val="0"/>
              </a:spcBef>
              <a:buNone/>
            </a:pPr>
            <a:r>
              <a:rPr lang="en" b="1"/>
              <a:t>related work</a:t>
            </a:r>
          </a:p>
        </p:txBody>
      </p:sp>
      <p:sp>
        <p:nvSpPr>
          <p:cNvPr id="8" name="Shape 132">
            <a:extLst>
              <a:ext uri="{FF2B5EF4-FFF2-40B4-BE49-F238E27FC236}">
                <a16:creationId xmlns:a16="http://schemas.microsoft.com/office/drawing/2014/main" id="{7C7BBF7F-FDBF-4BB2-BF30-4326B5C47B24}"/>
              </a:ext>
              <a:ext uri="{C183D7F6-B498-43B3-948B-1728B52AA6E4}">
                <adec:decorative xmlns:adec="http://schemas.microsoft.com/office/drawing/2017/decorative" val="1"/>
              </a:ext>
            </a:extLst>
          </p:cNvPr>
          <p:cNvSpPr/>
          <p:nvPr/>
        </p:nvSpPr>
        <p:spPr>
          <a:xfrm rot="7157250">
            <a:off x="725071" y="4252981"/>
            <a:ext cx="864570" cy="109756"/>
          </a:xfrm>
          <a:prstGeom prst="right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133">
            <a:extLst>
              <a:ext uri="{FF2B5EF4-FFF2-40B4-BE49-F238E27FC236}">
                <a16:creationId xmlns:a16="http://schemas.microsoft.com/office/drawing/2014/main" id="{E4191567-1E94-4504-93D4-4B30B150EF56}"/>
              </a:ext>
              <a:ext uri="{C183D7F6-B498-43B3-948B-1728B52AA6E4}">
                <adec:decorative xmlns:adec="http://schemas.microsoft.com/office/drawing/2017/decorative" val="1"/>
              </a:ext>
            </a:extLst>
          </p:cNvPr>
          <p:cNvSpPr/>
          <p:nvPr/>
        </p:nvSpPr>
        <p:spPr>
          <a:xfrm>
            <a:off x="3542323" y="2956465"/>
            <a:ext cx="1340045" cy="1273768"/>
          </a:xfrm>
          <a:prstGeom prst="ellipse">
            <a:avLst/>
          </a:prstGeom>
          <a:noFill/>
          <a:ln w="38100" cap="flat" cmpd="sng">
            <a:solidFill>
              <a:srgbClr val="00B0F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2" name="Shape 138">
            <a:extLst>
              <a:ext uri="{FF2B5EF4-FFF2-40B4-BE49-F238E27FC236}">
                <a16:creationId xmlns:a16="http://schemas.microsoft.com/office/drawing/2014/main" id="{DB4C84D4-ECA6-4A33-80A1-11876306429C}"/>
              </a:ext>
              <a:ext uri="{C183D7F6-B498-43B3-948B-1728B52AA6E4}">
                <adec:decorative xmlns:adec="http://schemas.microsoft.com/office/drawing/2017/decorative" val="1"/>
              </a:ext>
            </a:extLst>
          </p:cNvPr>
          <p:cNvSpPr/>
          <p:nvPr/>
        </p:nvSpPr>
        <p:spPr>
          <a:xfrm rot="4339210">
            <a:off x="4193180" y="4285927"/>
            <a:ext cx="622922" cy="118975"/>
          </a:xfrm>
          <a:prstGeom prst="right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139">
            <a:extLst>
              <a:ext uri="{FF2B5EF4-FFF2-40B4-BE49-F238E27FC236}">
                <a16:creationId xmlns:a16="http://schemas.microsoft.com/office/drawing/2014/main" id="{8C2137B8-BDE2-43A0-8845-7AE599A5F278}"/>
              </a:ext>
              <a:ext uri="{C183D7F6-B498-43B3-948B-1728B52AA6E4}">
                <adec:decorative xmlns:adec="http://schemas.microsoft.com/office/drawing/2017/decorative" val="1"/>
              </a:ext>
            </a:extLst>
          </p:cNvPr>
          <p:cNvSpPr/>
          <p:nvPr/>
        </p:nvSpPr>
        <p:spPr>
          <a:xfrm rot="1977732">
            <a:off x="6726447" y="3043120"/>
            <a:ext cx="864570" cy="109756"/>
          </a:xfrm>
          <a:prstGeom prst="right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140">
            <a:extLst>
              <a:ext uri="{FF2B5EF4-FFF2-40B4-BE49-F238E27FC236}">
                <a16:creationId xmlns:a16="http://schemas.microsoft.com/office/drawing/2014/main" id="{69171E0F-F35C-44B8-BB14-89E6FF853AE9}"/>
              </a:ext>
            </a:extLst>
          </p:cNvPr>
          <p:cNvSpPr txBox="1"/>
          <p:nvPr/>
        </p:nvSpPr>
        <p:spPr>
          <a:xfrm>
            <a:off x="3916037" y="4559528"/>
            <a:ext cx="2133000" cy="355500"/>
          </a:xfrm>
          <a:prstGeom prst="rect">
            <a:avLst/>
          </a:prstGeom>
          <a:noFill/>
          <a:ln>
            <a:noFill/>
          </a:ln>
        </p:spPr>
        <p:txBody>
          <a:bodyPr lIns="91425" tIns="91425" rIns="91425" bIns="91425" anchor="t" anchorCtr="0">
            <a:noAutofit/>
          </a:bodyPr>
          <a:lstStyle/>
          <a:p>
            <a:pPr lvl="0" rtl="0">
              <a:spcBef>
                <a:spcPts val="0"/>
              </a:spcBef>
              <a:buNone/>
            </a:pPr>
            <a:r>
              <a:rPr lang="en" b="1" dirty="0"/>
              <a:t>preliminary work</a:t>
            </a:r>
          </a:p>
        </p:txBody>
      </p:sp>
      <p:sp>
        <p:nvSpPr>
          <p:cNvPr id="15" name="Shape 141">
            <a:extLst>
              <a:ext uri="{FF2B5EF4-FFF2-40B4-BE49-F238E27FC236}">
                <a16:creationId xmlns:a16="http://schemas.microsoft.com/office/drawing/2014/main" id="{03E89D11-3CC2-4651-A176-A9C507A6F56A}"/>
              </a:ext>
            </a:extLst>
          </p:cNvPr>
          <p:cNvSpPr txBox="1"/>
          <p:nvPr/>
        </p:nvSpPr>
        <p:spPr>
          <a:xfrm>
            <a:off x="6375325" y="3268291"/>
            <a:ext cx="2275384" cy="355500"/>
          </a:xfrm>
          <a:prstGeom prst="rect">
            <a:avLst/>
          </a:prstGeom>
          <a:noFill/>
          <a:ln>
            <a:noFill/>
          </a:ln>
        </p:spPr>
        <p:txBody>
          <a:bodyPr lIns="91425" tIns="91425" rIns="91425" bIns="91425" anchor="t" anchorCtr="0">
            <a:noAutofit/>
          </a:bodyPr>
          <a:lstStyle/>
          <a:p>
            <a:pPr lvl="0" rtl="0">
              <a:spcBef>
                <a:spcPts val="0"/>
              </a:spcBef>
              <a:buNone/>
            </a:pPr>
            <a:r>
              <a:rPr lang="en" b="1">
                <a:solidFill>
                  <a:srgbClr val="FF0000"/>
                </a:solidFill>
              </a:rPr>
              <a:t>focus of the paper</a:t>
            </a:r>
          </a:p>
        </p:txBody>
      </p:sp>
      <p:sp>
        <p:nvSpPr>
          <p:cNvPr id="16" name="Shape 133">
            <a:extLst>
              <a:ext uri="{FF2B5EF4-FFF2-40B4-BE49-F238E27FC236}">
                <a16:creationId xmlns:a16="http://schemas.microsoft.com/office/drawing/2014/main" id="{459FC0ED-52EA-4D67-8630-29EFAA787C7B}"/>
              </a:ext>
              <a:ext uri="{C183D7F6-B498-43B3-948B-1728B52AA6E4}">
                <adec:decorative xmlns:adec="http://schemas.microsoft.com/office/drawing/2017/decorative" val="1"/>
              </a:ext>
            </a:extLst>
          </p:cNvPr>
          <p:cNvSpPr/>
          <p:nvPr/>
        </p:nvSpPr>
        <p:spPr>
          <a:xfrm>
            <a:off x="5666755" y="1824230"/>
            <a:ext cx="1340045" cy="1273768"/>
          </a:xfrm>
          <a:prstGeom prst="ellipse">
            <a:avLst/>
          </a:prstGeom>
          <a:noFill/>
          <a:ln w="38100" cap="flat" cmpd="sng">
            <a:solidFill>
              <a:srgbClr val="00B0F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27" name="Shape 127"/>
          <p:cNvSpPr txBox="1">
            <a:spLocks noGrp="1"/>
          </p:cNvSpPr>
          <p:nvPr>
            <p:ph type="title"/>
          </p:nvPr>
        </p:nvSpPr>
        <p:spPr>
          <a:xfrm>
            <a:off x="311701" y="408178"/>
            <a:ext cx="8520599" cy="707399"/>
          </a:xfrm>
          <a:prstGeom prst="rect">
            <a:avLst/>
          </a:prstGeom>
        </p:spPr>
        <p:txBody>
          <a:bodyPr vert="horz" wrap="square" lIns="91425" tIns="91425" rIns="91425" bIns="91425" numCol="1" anchor="t" anchorCtr="0" compatLnSpc="1">
            <a:prstTxWarp prst="textNoShape">
              <a:avLst/>
            </a:prstTxWarp>
            <a:noAutofit/>
          </a:bodyPr>
          <a:lstStyle/>
          <a:p>
            <a:r>
              <a:rPr lang="en" dirty="0"/>
              <a:t>Related Work</a:t>
            </a:r>
            <a:r>
              <a:rPr lang="en-US" dirty="0"/>
              <a:t> and Limitations (Revised)</a:t>
            </a:r>
            <a:endParaRPr lang="en" dirty="0"/>
          </a:p>
        </p:txBody>
      </p:sp>
      <p:sp>
        <p:nvSpPr>
          <p:cNvPr id="2" name="TextBox 1">
            <a:extLst>
              <a:ext uri="{FF2B5EF4-FFF2-40B4-BE49-F238E27FC236}">
                <a16:creationId xmlns:a16="http://schemas.microsoft.com/office/drawing/2014/main" id="{5EB900AB-E7DA-43FB-9A73-D4D3D31EDA32}"/>
              </a:ext>
            </a:extLst>
          </p:cNvPr>
          <p:cNvSpPr txBox="1"/>
          <p:nvPr/>
        </p:nvSpPr>
        <p:spPr>
          <a:xfrm>
            <a:off x="2485744" y="911435"/>
            <a:ext cx="4530855" cy="338554"/>
          </a:xfrm>
          <a:prstGeom prst="rect">
            <a:avLst/>
          </a:prstGeom>
          <a:noFill/>
        </p:spPr>
        <p:txBody>
          <a:bodyPr wrap="square" rtlCol="0">
            <a:spAutoFit/>
          </a:bodyPr>
          <a:lstStyle/>
          <a:p>
            <a:pPr algn="ctr"/>
            <a:r>
              <a:rPr lang="en-US" sz="1600" dirty="0"/>
              <a:t>All successors Methods</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1B002CF-F82D-4004-BA7E-9B234913719A}"/>
                  </a:ext>
                </a:extLst>
              </p:cNvPr>
              <p:cNvSpPr txBox="1"/>
              <p:nvPr/>
            </p:nvSpPr>
            <p:spPr>
              <a:xfrm>
                <a:off x="5660231" y="2075355"/>
                <a:ext cx="1340045" cy="584775"/>
              </a:xfrm>
              <a:prstGeom prst="rect">
                <a:avLst/>
              </a:prstGeom>
              <a:noFill/>
            </p:spPr>
            <p:txBody>
              <a:bodyPr wrap="square" rtlCol="0">
                <a:spAutoFit/>
              </a:bodyPr>
              <a:lstStyle/>
              <a:p>
                <a:pPr algn="ctr"/>
                <a:r>
                  <a:rPr lang="en-US" sz="1600" dirty="0"/>
                  <a:t>Min-LFSs</a:t>
                </a:r>
              </a:p>
              <a:p>
                <a:pPr algn="ctr"/>
                <a:r>
                  <a:rPr lang="en-US" sz="1600" dirty="0"/>
                  <a:t>(LCP-G</a:t>
                </a:r>
                <a14:m>
                  <m:oMath xmlns:m="http://schemas.openxmlformats.org/officeDocument/2006/math">
                    <m:r>
                      <a:rPr lang="en-US" sz="1600" b="0" i="1" smtClean="0">
                        <a:latin typeface="Cambria Math" panose="02040503050406030204" pitchFamily="18" charset="0"/>
                      </a:rPr>
                      <m:t>∀</m:t>
                    </m:r>
                  </m:oMath>
                </a14:m>
                <a:r>
                  <a:rPr lang="en-US" sz="1600" dirty="0"/>
                  <a:t>S)</a:t>
                </a:r>
              </a:p>
            </p:txBody>
          </p:sp>
        </mc:Choice>
        <mc:Fallback xmlns="">
          <p:sp>
            <p:nvSpPr>
              <p:cNvPr id="17" name="TextBox 16">
                <a:extLst>
                  <a:ext uri="{FF2B5EF4-FFF2-40B4-BE49-F238E27FC236}">
                    <a16:creationId xmlns:a16="http://schemas.microsoft.com/office/drawing/2014/main" id="{11B002CF-F82D-4004-BA7E-9B234913719A}"/>
                  </a:ext>
                </a:extLst>
              </p:cNvPr>
              <p:cNvSpPr txBox="1">
                <a:spLocks noRot="1" noChangeAspect="1" noMove="1" noResize="1" noEditPoints="1" noAdjustHandles="1" noChangeArrowheads="1" noChangeShapeType="1" noTextEdit="1"/>
              </p:cNvSpPr>
              <p:nvPr/>
            </p:nvSpPr>
            <p:spPr>
              <a:xfrm>
                <a:off x="5660231" y="2075355"/>
                <a:ext cx="1340045" cy="584775"/>
              </a:xfrm>
              <a:prstGeom prst="rect">
                <a:avLst/>
              </a:prstGeom>
              <a:blipFill>
                <a:blip r:embed="rId4"/>
                <a:stretch>
                  <a:fillRect t="-3125" b="-12500"/>
                </a:stretch>
              </a:blipFill>
            </p:spPr>
            <p:txBody>
              <a:bodyPr/>
              <a:lstStyle/>
              <a:p>
                <a:r>
                  <a:rPr lang="en-US">
                    <a:noFill/>
                  </a:rPr>
                  <a:t> </a:t>
                </a:r>
              </a:p>
            </p:txBody>
          </p:sp>
        </mc:Fallback>
      </mc:AlternateContent>
      <p:cxnSp>
        <p:nvCxnSpPr>
          <p:cNvPr id="4" name="Straight Arrow Connector 3">
            <a:extLst>
              <a:ext uri="{FF2B5EF4-FFF2-40B4-BE49-F238E27FC236}">
                <a16:creationId xmlns:a16="http://schemas.microsoft.com/office/drawing/2014/main" id="{EE0BC6E0-01A7-4150-95FE-72138EE3D511}"/>
              </a:ext>
              <a:ext uri="{C183D7F6-B498-43B3-948B-1728B52AA6E4}">
                <adec:decorative xmlns:adec="http://schemas.microsoft.com/office/drawing/2017/decorative" val="1"/>
              </a:ext>
            </a:extLst>
          </p:cNvPr>
          <p:cNvCxnSpPr>
            <a:stCxn id="2" idx="2"/>
            <a:endCxn id="17" idx="0"/>
          </p:cNvCxnSpPr>
          <p:nvPr/>
        </p:nvCxnSpPr>
        <p:spPr bwMode="auto">
          <a:xfrm>
            <a:off x="4751172" y="1249989"/>
            <a:ext cx="1579082" cy="825366"/>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0" name="Rectangle 9">
            <a:extLst>
              <a:ext uri="{FF2B5EF4-FFF2-40B4-BE49-F238E27FC236}">
                <a16:creationId xmlns:a16="http://schemas.microsoft.com/office/drawing/2014/main" id="{B24906E6-92BC-40D3-B6C0-B623C07E9E9B}"/>
              </a:ext>
            </a:extLst>
          </p:cNvPr>
          <p:cNvSpPr/>
          <p:nvPr/>
        </p:nvSpPr>
        <p:spPr>
          <a:xfrm>
            <a:off x="1712582" y="2114048"/>
            <a:ext cx="2488182" cy="338554"/>
          </a:xfrm>
          <a:prstGeom prst="rect">
            <a:avLst/>
          </a:prstGeom>
        </p:spPr>
        <p:txBody>
          <a:bodyPr wrap="none">
            <a:spAutoFit/>
          </a:bodyPr>
          <a:lstStyle/>
          <a:p>
            <a:pPr algn="ctr"/>
            <a:r>
              <a:rPr lang="en-US" sz="1600" dirty="0"/>
              <a:t>Non-Orthogonal Methods</a:t>
            </a:r>
          </a:p>
        </p:txBody>
      </p:sp>
      <p:sp>
        <p:nvSpPr>
          <p:cNvPr id="19" name="Rectangle 18">
            <a:extLst>
              <a:ext uri="{FF2B5EF4-FFF2-40B4-BE49-F238E27FC236}">
                <a16:creationId xmlns:a16="http://schemas.microsoft.com/office/drawing/2014/main" id="{9BF8F10C-A3AE-8848-AC1D-5718C0EF9AA9}"/>
              </a:ext>
            </a:extLst>
          </p:cNvPr>
          <p:cNvSpPr/>
          <p:nvPr/>
        </p:nvSpPr>
        <p:spPr>
          <a:xfrm>
            <a:off x="782751" y="3284232"/>
            <a:ext cx="1287532" cy="584775"/>
          </a:xfrm>
          <a:prstGeom prst="rect">
            <a:avLst/>
          </a:prstGeom>
        </p:spPr>
        <p:txBody>
          <a:bodyPr wrap="none">
            <a:spAutoFit/>
          </a:bodyPr>
          <a:lstStyle/>
          <a:p>
            <a:pPr algn="ctr"/>
            <a:r>
              <a:rPr lang="en-US" sz="1600" dirty="0" err="1"/>
              <a:t>SnapShot</a:t>
            </a:r>
            <a:r>
              <a:rPr lang="en-US" sz="1600" dirty="0"/>
              <a:t>,</a:t>
            </a:r>
            <a:br>
              <a:rPr lang="en-US" sz="1600" dirty="0"/>
            </a:br>
            <a:r>
              <a:rPr lang="en-US" sz="1600" dirty="0"/>
              <a:t>Longitudinal</a:t>
            </a:r>
          </a:p>
        </p:txBody>
      </p:sp>
      <p:sp>
        <p:nvSpPr>
          <p:cNvPr id="20" name="Rectangle 19">
            <a:extLst>
              <a:ext uri="{FF2B5EF4-FFF2-40B4-BE49-F238E27FC236}">
                <a16:creationId xmlns:a16="http://schemas.microsoft.com/office/drawing/2014/main" id="{775960B8-9C71-674A-A478-6D3292972188}"/>
              </a:ext>
            </a:extLst>
          </p:cNvPr>
          <p:cNvSpPr/>
          <p:nvPr/>
        </p:nvSpPr>
        <p:spPr>
          <a:xfrm>
            <a:off x="3581141" y="3280379"/>
            <a:ext cx="1199367" cy="584775"/>
          </a:xfrm>
          <a:prstGeom prst="rect">
            <a:avLst/>
          </a:prstGeom>
        </p:spPr>
        <p:txBody>
          <a:bodyPr wrap="none">
            <a:spAutoFit/>
          </a:bodyPr>
          <a:lstStyle/>
          <a:p>
            <a:pPr algn="ctr"/>
            <a:r>
              <a:rPr lang="en-US" sz="1600" dirty="0"/>
              <a:t>Min-cuts</a:t>
            </a:r>
            <a:br>
              <a:rPr lang="en-US" sz="1600" dirty="0"/>
            </a:br>
            <a:r>
              <a:rPr lang="en-US" sz="1600" dirty="0"/>
              <a:t>(LCP-G1S)</a:t>
            </a:r>
          </a:p>
        </p:txBody>
      </p:sp>
      <p:cxnSp>
        <p:nvCxnSpPr>
          <p:cNvPr id="21" name="Straight Arrow Connector 20">
            <a:extLst>
              <a:ext uri="{FF2B5EF4-FFF2-40B4-BE49-F238E27FC236}">
                <a16:creationId xmlns:a16="http://schemas.microsoft.com/office/drawing/2014/main" id="{E99691EA-230F-A248-AFB1-673F855C1C73}"/>
              </a:ext>
              <a:ext uri="{C183D7F6-B498-43B3-948B-1728B52AA6E4}">
                <adec:decorative xmlns:adec="http://schemas.microsoft.com/office/drawing/2017/decorative" val="1"/>
              </a:ext>
            </a:extLst>
          </p:cNvPr>
          <p:cNvCxnSpPr>
            <a:cxnSpLocks/>
            <a:stCxn id="2" idx="2"/>
            <a:endCxn id="10" idx="0"/>
          </p:cNvCxnSpPr>
          <p:nvPr/>
        </p:nvCxnSpPr>
        <p:spPr bwMode="auto">
          <a:xfrm flipH="1">
            <a:off x="2956673" y="1249989"/>
            <a:ext cx="1794499" cy="864059"/>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4" name="Straight Arrow Connector 23">
            <a:extLst>
              <a:ext uri="{FF2B5EF4-FFF2-40B4-BE49-F238E27FC236}">
                <a16:creationId xmlns:a16="http://schemas.microsoft.com/office/drawing/2014/main" id="{5785DEB7-7910-434F-8110-6760061347D5}"/>
              </a:ext>
              <a:ext uri="{C183D7F6-B498-43B3-948B-1728B52AA6E4}">
                <adec:decorative xmlns:adec="http://schemas.microsoft.com/office/drawing/2017/decorative" val="1"/>
              </a:ext>
            </a:extLst>
          </p:cNvPr>
          <p:cNvCxnSpPr>
            <a:cxnSpLocks/>
            <a:stCxn id="10" idx="2"/>
            <a:endCxn id="19" idx="0"/>
          </p:cNvCxnSpPr>
          <p:nvPr/>
        </p:nvCxnSpPr>
        <p:spPr bwMode="auto">
          <a:xfrm flipH="1">
            <a:off x="1426517" y="2452602"/>
            <a:ext cx="1530156" cy="83163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7" name="Straight Arrow Connector 26">
            <a:extLst>
              <a:ext uri="{FF2B5EF4-FFF2-40B4-BE49-F238E27FC236}">
                <a16:creationId xmlns:a16="http://schemas.microsoft.com/office/drawing/2014/main" id="{DB646351-6D7C-3E41-85E7-C862CBE4986B}"/>
              </a:ext>
              <a:ext uri="{C183D7F6-B498-43B3-948B-1728B52AA6E4}">
                <adec:decorative xmlns:adec="http://schemas.microsoft.com/office/drawing/2017/decorative" val="1"/>
              </a:ext>
            </a:extLst>
          </p:cNvPr>
          <p:cNvCxnSpPr>
            <a:cxnSpLocks/>
            <a:stCxn id="10" idx="2"/>
            <a:endCxn id="20" idx="0"/>
          </p:cNvCxnSpPr>
          <p:nvPr/>
        </p:nvCxnSpPr>
        <p:spPr bwMode="auto">
          <a:xfrm>
            <a:off x="2956673" y="2452602"/>
            <a:ext cx="1224152" cy="827777"/>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 name="Rectangle 29">
            <a:extLst>
              <a:ext uri="{FF2B5EF4-FFF2-40B4-BE49-F238E27FC236}">
                <a16:creationId xmlns:a16="http://schemas.microsoft.com/office/drawing/2014/main" id="{B021E526-85F6-5148-8403-5535D9802ABC}"/>
              </a:ext>
            </a:extLst>
          </p:cNvPr>
          <p:cNvSpPr/>
          <p:nvPr/>
        </p:nvSpPr>
        <p:spPr>
          <a:xfrm>
            <a:off x="5483719" y="1338511"/>
            <a:ext cx="518475" cy="338554"/>
          </a:xfrm>
          <a:prstGeom prst="rect">
            <a:avLst/>
          </a:prstGeom>
        </p:spPr>
        <p:txBody>
          <a:bodyPr wrap="none">
            <a:spAutoFit/>
          </a:bodyPr>
          <a:lstStyle/>
          <a:p>
            <a:pPr algn="ctr"/>
            <a:r>
              <a:rPr lang="en-US" sz="1600" dirty="0"/>
              <a:t>Yes</a:t>
            </a:r>
          </a:p>
        </p:txBody>
      </p:sp>
      <p:sp>
        <p:nvSpPr>
          <p:cNvPr id="31" name="Rectangle 30">
            <a:extLst>
              <a:ext uri="{FF2B5EF4-FFF2-40B4-BE49-F238E27FC236}">
                <a16:creationId xmlns:a16="http://schemas.microsoft.com/office/drawing/2014/main" id="{8D27243F-317F-CD41-8706-B57C4F612DDD}"/>
              </a:ext>
            </a:extLst>
          </p:cNvPr>
          <p:cNvSpPr/>
          <p:nvPr/>
        </p:nvSpPr>
        <p:spPr>
          <a:xfrm>
            <a:off x="3413082" y="2579599"/>
            <a:ext cx="518475" cy="338554"/>
          </a:xfrm>
          <a:prstGeom prst="rect">
            <a:avLst/>
          </a:prstGeom>
        </p:spPr>
        <p:txBody>
          <a:bodyPr wrap="none">
            <a:spAutoFit/>
          </a:bodyPr>
          <a:lstStyle/>
          <a:p>
            <a:pPr algn="ctr"/>
            <a:r>
              <a:rPr lang="en-US" sz="1600" dirty="0"/>
              <a:t>Yes</a:t>
            </a:r>
          </a:p>
        </p:txBody>
      </p:sp>
      <p:sp>
        <p:nvSpPr>
          <p:cNvPr id="32" name="Rectangle 31">
            <a:extLst>
              <a:ext uri="{FF2B5EF4-FFF2-40B4-BE49-F238E27FC236}">
                <a16:creationId xmlns:a16="http://schemas.microsoft.com/office/drawing/2014/main" id="{9E04F2CF-D8A8-924A-93A3-6A40C53F5040}"/>
              </a:ext>
            </a:extLst>
          </p:cNvPr>
          <p:cNvSpPr/>
          <p:nvPr/>
        </p:nvSpPr>
        <p:spPr>
          <a:xfrm>
            <a:off x="3319343" y="1337912"/>
            <a:ext cx="445956" cy="338554"/>
          </a:xfrm>
          <a:prstGeom prst="rect">
            <a:avLst/>
          </a:prstGeom>
        </p:spPr>
        <p:txBody>
          <a:bodyPr wrap="none">
            <a:spAutoFit/>
          </a:bodyPr>
          <a:lstStyle/>
          <a:p>
            <a:pPr algn="ctr"/>
            <a:r>
              <a:rPr lang="en-US" sz="1600" dirty="0"/>
              <a:t>No</a:t>
            </a:r>
          </a:p>
        </p:txBody>
      </p:sp>
      <p:sp>
        <p:nvSpPr>
          <p:cNvPr id="33" name="Rectangle 32">
            <a:extLst>
              <a:ext uri="{FF2B5EF4-FFF2-40B4-BE49-F238E27FC236}">
                <a16:creationId xmlns:a16="http://schemas.microsoft.com/office/drawing/2014/main" id="{09AAE641-102A-8445-84D7-9F2935BF5813}"/>
              </a:ext>
            </a:extLst>
          </p:cNvPr>
          <p:cNvSpPr/>
          <p:nvPr/>
        </p:nvSpPr>
        <p:spPr>
          <a:xfrm>
            <a:off x="1745639" y="2635362"/>
            <a:ext cx="445956" cy="338554"/>
          </a:xfrm>
          <a:prstGeom prst="rect">
            <a:avLst/>
          </a:prstGeom>
        </p:spPr>
        <p:txBody>
          <a:bodyPr wrap="none">
            <a:spAutoFit/>
          </a:bodyPr>
          <a:lstStyle/>
          <a:p>
            <a:pPr algn="ctr"/>
            <a:r>
              <a:rPr lang="en-US" sz="1600" dirty="0"/>
              <a:t>No</a:t>
            </a:r>
          </a:p>
        </p:txBody>
      </p:sp>
      <p:sp>
        <p:nvSpPr>
          <p:cNvPr id="28" name="Rectangle 27">
            <a:extLst>
              <a:ext uri="{FF2B5EF4-FFF2-40B4-BE49-F238E27FC236}">
                <a16:creationId xmlns:a16="http://schemas.microsoft.com/office/drawing/2014/main" id="{89AD9C8C-CE55-A14D-8C5B-1F8AD754AA23}"/>
              </a:ext>
              <a:ext uri="{C183D7F6-B498-43B3-948B-1728B52AA6E4}">
                <adec:decorative xmlns:adec="http://schemas.microsoft.com/office/drawing/2017/decorative" val="1"/>
              </a:ext>
            </a:extLst>
          </p:cNvPr>
          <p:cNvSpPr/>
          <p:nvPr/>
        </p:nvSpPr>
        <p:spPr bwMode="auto">
          <a:xfrm>
            <a:off x="14079" y="2471066"/>
            <a:ext cx="2880908" cy="270621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9" name="Rectangle 28">
            <a:extLst>
              <a:ext uri="{FF2B5EF4-FFF2-40B4-BE49-F238E27FC236}">
                <a16:creationId xmlns:a16="http://schemas.microsoft.com/office/drawing/2014/main" id="{081EBF55-BDD6-AA4D-A110-E8182A0BC5CC}"/>
              </a:ext>
              <a:ext uri="{C183D7F6-B498-43B3-948B-1728B52AA6E4}">
                <adec:decorative xmlns:adec="http://schemas.microsoft.com/office/drawing/2017/decorative" val="1"/>
              </a:ext>
            </a:extLst>
          </p:cNvPr>
          <p:cNvSpPr/>
          <p:nvPr/>
        </p:nvSpPr>
        <p:spPr bwMode="auto">
          <a:xfrm>
            <a:off x="2897287" y="2635362"/>
            <a:ext cx="2880908" cy="270621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4" name="Rectangle 33">
            <a:extLst>
              <a:ext uri="{FF2B5EF4-FFF2-40B4-BE49-F238E27FC236}">
                <a16:creationId xmlns:a16="http://schemas.microsoft.com/office/drawing/2014/main" id="{81BD92D0-1663-5546-82D7-E65C5EC01996}"/>
              </a:ext>
              <a:ext uri="{C183D7F6-B498-43B3-948B-1728B52AA6E4}">
                <adec:decorative xmlns:adec="http://schemas.microsoft.com/office/drawing/2017/decorative" val="1"/>
              </a:ext>
            </a:extLst>
          </p:cNvPr>
          <p:cNvSpPr/>
          <p:nvPr/>
        </p:nvSpPr>
        <p:spPr bwMode="auto">
          <a:xfrm>
            <a:off x="5424916" y="1443174"/>
            <a:ext cx="2880908" cy="270621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422342700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ACC01-5D70-42F6-8500-A08E77F79916}"/>
              </a:ext>
            </a:extLst>
          </p:cNvPr>
          <p:cNvSpPr>
            <a:spLocks noGrp="1"/>
          </p:cNvSpPr>
          <p:nvPr>
            <p:ph type="title"/>
          </p:nvPr>
        </p:nvSpPr>
        <p:spPr/>
        <p:txBody>
          <a:bodyPr/>
          <a:lstStyle/>
          <a:p>
            <a:r>
              <a:rPr lang="en-US" b="1" dirty="0"/>
              <a:t>Quiz</a:t>
            </a:r>
          </a:p>
        </p:txBody>
      </p:sp>
      <p:sp>
        <p:nvSpPr>
          <p:cNvPr id="3" name="Content Placeholder 2">
            <a:extLst>
              <a:ext uri="{FF2B5EF4-FFF2-40B4-BE49-F238E27FC236}">
                <a16:creationId xmlns:a16="http://schemas.microsoft.com/office/drawing/2014/main" id="{BB49A4F4-790D-4E2F-A537-FFC73ECD842A}"/>
              </a:ext>
            </a:extLst>
          </p:cNvPr>
          <p:cNvSpPr>
            <a:spLocks noGrp="1"/>
          </p:cNvSpPr>
          <p:nvPr>
            <p:ph idx="1"/>
          </p:nvPr>
        </p:nvSpPr>
        <p:spPr>
          <a:xfrm>
            <a:off x="391887" y="990600"/>
            <a:ext cx="8450662" cy="4724400"/>
          </a:xfrm>
        </p:spPr>
        <p:txBody>
          <a:bodyPr/>
          <a:lstStyle/>
          <a:p>
            <a:pPr marL="0" indent="0">
              <a:spcAft>
                <a:spcPts val="1200"/>
              </a:spcAft>
              <a:buNone/>
            </a:pPr>
            <a:r>
              <a:rPr lang="en-US" sz="1600" b="1" dirty="0"/>
              <a:t>Q? Which literature review method best articulates novelty of proposed approach?</a:t>
            </a:r>
          </a:p>
          <a:p>
            <a:pPr lvl="1">
              <a:spcAft>
                <a:spcPts val="1200"/>
              </a:spcAft>
            </a:pPr>
            <a:r>
              <a:rPr lang="en-US" sz="1600" dirty="0"/>
              <a:t>(a) Laundry List</a:t>
            </a:r>
          </a:p>
          <a:p>
            <a:pPr lvl="1">
              <a:spcAft>
                <a:spcPts val="1200"/>
              </a:spcAft>
            </a:pPr>
            <a:r>
              <a:rPr lang="en-US" sz="1600" dirty="0"/>
              <a:t>(b) Decision Table</a:t>
            </a:r>
          </a:p>
          <a:p>
            <a:pPr lvl="1">
              <a:spcAft>
                <a:spcPts val="1200"/>
              </a:spcAft>
            </a:pPr>
            <a:r>
              <a:rPr lang="en-US" sz="1600" dirty="0"/>
              <a:t>(c ) Decision Tree</a:t>
            </a:r>
          </a:p>
          <a:p>
            <a:pPr lvl="1">
              <a:spcAft>
                <a:spcPts val="1200"/>
              </a:spcAft>
            </a:pPr>
            <a:r>
              <a:rPr lang="en-US" sz="1600" dirty="0"/>
              <a:t>(d) Decision Tree showing Proposed Work as a child of the root node</a:t>
            </a:r>
          </a:p>
          <a:p>
            <a:pPr>
              <a:spcAft>
                <a:spcPts val="1200"/>
              </a:spcAft>
            </a:pPr>
            <a:endParaRPr lang="en-US" b="1" dirty="0"/>
          </a:p>
        </p:txBody>
      </p:sp>
      <p:sp>
        <p:nvSpPr>
          <p:cNvPr id="4" name="Slide Number Placeholder 3">
            <a:extLst>
              <a:ext uri="{FF2B5EF4-FFF2-40B4-BE49-F238E27FC236}">
                <a16:creationId xmlns:a16="http://schemas.microsoft.com/office/drawing/2014/main" id="{675E06D3-523E-438E-9F0A-2668F5293200}"/>
              </a:ext>
            </a:extLst>
          </p:cNvPr>
          <p:cNvSpPr>
            <a:spLocks noGrp="1"/>
          </p:cNvSpPr>
          <p:nvPr>
            <p:ph type="sldNum" sz="quarter" idx="11"/>
          </p:nvPr>
        </p:nvSpPr>
        <p:spPr>
          <a:xfrm>
            <a:off x="185578" y="6356351"/>
            <a:ext cx="338405"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D37B5F-ABCF-48FC-8FD3-F3890A2DD608}" type="slidenum">
              <a:rPr lang="en-US" smtClean="0"/>
              <a:pPr/>
              <a:t>24</a:t>
            </a:fld>
            <a:endParaRPr lang="en-US"/>
          </a:p>
        </p:txBody>
      </p:sp>
    </p:spTree>
    <p:extLst>
      <p:ext uri="{BB962C8B-B14F-4D97-AF65-F5344CB8AC3E}">
        <p14:creationId xmlns:p14="http://schemas.microsoft.com/office/powerpoint/2010/main" val="2121733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891B8-BBD9-5EAD-3ABF-FCF65D371D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743EBC-D5B2-6759-E81C-876C5DCEF295}"/>
              </a:ext>
            </a:extLst>
          </p:cNvPr>
          <p:cNvSpPr>
            <a:spLocks noGrp="1"/>
          </p:cNvSpPr>
          <p:nvPr>
            <p:ph type="title"/>
          </p:nvPr>
        </p:nvSpPr>
        <p:spPr/>
        <p:txBody>
          <a:bodyPr/>
          <a:lstStyle/>
          <a:p>
            <a:r>
              <a:rPr lang="en-US" b="1" dirty="0"/>
              <a:t>Quiz 1</a:t>
            </a:r>
          </a:p>
        </p:txBody>
      </p:sp>
      <p:sp>
        <p:nvSpPr>
          <p:cNvPr id="4" name="Slide Number Placeholder 3">
            <a:extLst>
              <a:ext uri="{FF2B5EF4-FFF2-40B4-BE49-F238E27FC236}">
                <a16:creationId xmlns:a16="http://schemas.microsoft.com/office/drawing/2014/main" id="{6BB6A407-95E8-76BA-465B-A1E7AB937C32}"/>
              </a:ext>
            </a:extLst>
          </p:cNvPr>
          <p:cNvSpPr>
            <a:spLocks noGrp="1"/>
          </p:cNvSpPr>
          <p:nvPr>
            <p:ph type="sldNum" sz="quarter" idx="11"/>
          </p:nvPr>
        </p:nvSpPr>
        <p:spPr>
          <a:xfrm>
            <a:off x="185578" y="6356351"/>
            <a:ext cx="338405"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D37B5F-ABCF-48FC-8FD3-F3890A2DD608}" type="slidenum">
              <a:rPr lang="en-US" smtClean="0"/>
              <a:pPr/>
              <a:t>25</a:t>
            </a:fld>
            <a:endParaRPr lang="en-US"/>
          </a:p>
        </p:txBody>
      </p:sp>
      <p:sp>
        <p:nvSpPr>
          <p:cNvPr id="8" name="TextBox 7">
            <a:extLst>
              <a:ext uri="{FF2B5EF4-FFF2-40B4-BE49-F238E27FC236}">
                <a16:creationId xmlns:a16="http://schemas.microsoft.com/office/drawing/2014/main" id="{04E0D81F-B3A6-31C7-94A2-E7B2D8E979A3}"/>
              </a:ext>
            </a:extLst>
          </p:cNvPr>
          <p:cNvSpPr txBox="1"/>
          <p:nvPr/>
        </p:nvSpPr>
        <p:spPr>
          <a:xfrm>
            <a:off x="0" y="988248"/>
            <a:ext cx="8961120" cy="4770537"/>
          </a:xfrm>
          <a:prstGeom prst="rect">
            <a:avLst/>
          </a:prstGeom>
          <a:noFill/>
        </p:spPr>
        <p:txBody>
          <a:bodyPr wrap="square">
            <a:spAutoFit/>
          </a:bodyPr>
          <a:lstStyle/>
          <a:p>
            <a:r>
              <a:rPr lang="en-US" sz="1600" b="0" i="0" dirty="0">
                <a:solidFill>
                  <a:srgbClr val="000000"/>
                </a:solidFill>
                <a:effectLst/>
                <a:latin typeface="Arial" panose="020B0604020202020204" pitchFamily="34" charset="0"/>
              </a:rPr>
              <a:t>1. What is one of the main motivations cited for researching storage methods for </a:t>
            </a:r>
            <a:r>
              <a:rPr lang="en-US" sz="1600" b="0" i="0" dirty="0" err="1">
                <a:solidFill>
                  <a:srgbClr val="000000"/>
                </a:solidFill>
                <a:effectLst/>
                <a:latin typeface="Arial" panose="020B0604020202020204" pitchFamily="34" charset="0"/>
              </a:rPr>
              <a:t>spatio</a:t>
            </a:r>
            <a:r>
              <a:rPr lang="en-US" sz="1600" b="0" i="0" dirty="0">
                <a:solidFill>
                  <a:srgbClr val="000000"/>
                </a:solidFill>
                <a:effectLst/>
                <a:latin typeface="Arial" panose="020B0604020202020204" pitchFamily="34" charset="0"/>
              </a:rPr>
              <a:t>-temporal networks?</a:t>
            </a:r>
            <a:br>
              <a:rPr lang="en-US" sz="1600" dirty="0"/>
            </a:br>
            <a:r>
              <a:rPr lang="en-US" sz="1600" b="0" i="0" dirty="0">
                <a:solidFill>
                  <a:srgbClr val="000000"/>
                </a:solidFill>
                <a:effectLst/>
                <a:latin typeface="Arial" panose="020B0604020202020204" pitchFamily="34" charset="0"/>
              </a:rPr>
              <a:t>(a) Entertainment applications like games.</a:t>
            </a:r>
            <a:br>
              <a:rPr lang="en-US" sz="1600" dirty="0"/>
            </a:br>
            <a:r>
              <a:rPr lang="en-US" sz="1600" b="0" i="0" dirty="0">
                <a:solidFill>
                  <a:srgbClr val="000000"/>
                </a:solidFill>
                <a:effectLst/>
                <a:latin typeface="Arial" panose="020B0604020202020204" pitchFamily="34" charset="0"/>
              </a:rPr>
              <a:t>(b) Scientific visualization.</a:t>
            </a:r>
            <a:br>
              <a:rPr lang="en-US" sz="1600" dirty="0"/>
            </a:br>
            <a:r>
              <a:rPr lang="en-US" sz="1600" b="0" i="0" dirty="0">
                <a:solidFill>
                  <a:srgbClr val="000000"/>
                </a:solidFill>
                <a:effectLst/>
                <a:latin typeface="Arial" panose="020B0604020202020204" pitchFamily="34" charset="0"/>
              </a:rPr>
              <a:t>(c) Societal applications like transportation systems.</a:t>
            </a:r>
            <a:br>
              <a:rPr lang="en-US" sz="1600" dirty="0"/>
            </a:br>
            <a:r>
              <a:rPr lang="en-US" sz="1600" b="0" i="0" dirty="0">
                <a:solidFill>
                  <a:srgbClr val="000000"/>
                </a:solidFill>
                <a:effectLst/>
                <a:latin typeface="Arial" panose="020B0604020202020204" pitchFamily="34" charset="0"/>
              </a:rPr>
              <a:t>(d) Geographic information systems</a:t>
            </a:r>
            <a:br>
              <a:rPr lang="en-US" sz="1600" dirty="0"/>
            </a:br>
            <a:br>
              <a:rPr lang="en-US" sz="1600" dirty="0"/>
            </a:br>
            <a:r>
              <a:rPr lang="en-US" sz="1600" b="0" i="0" dirty="0">
                <a:solidFill>
                  <a:srgbClr val="000000"/>
                </a:solidFill>
                <a:effectLst/>
                <a:latin typeface="Arial" panose="020B0604020202020204" pitchFamily="34" charset="0"/>
              </a:rPr>
              <a:t>2. What challenge in handling </a:t>
            </a:r>
            <a:r>
              <a:rPr lang="en-US" sz="1600" b="0" i="0" dirty="0" err="1">
                <a:solidFill>
                  <a:srgbClr val="000000"/>
                </a:solidFill>
                <a:effectLst/>
                <a:latin typeface="Arial" panose="020B0604020202020204" pitchFamily="34" charset="0"/>
              </a:rPr>
              <a:t>Spatio</a:t>
            </a:r>
            <a:r>
              <a:rPr lang="en-US" sz="1600" b="0" i="0" dirty="0">
                <a:solidFill>
                  <a:srgbClr val="000000"/>
                </a:solidFill>
                <a:effectLst/>
                <a:latin typeface="Arial" panose="020B0604020202020204" pitchFamily="34" charset="0"/>
              </a:rPr>
              <a:t>-Temporal Network (STN) datasets is primarily addressed in the paper?</a:t>
            </a:r>
            <a:br>
              <a:rPr lang="en-US" sz="1600" dirty="0"/>
            </a:br>
            <a:r>
              <a:rPr lang="en-US" sz="1600" b="0" i="0" dirty="0">
                <a:solidFill>
                  <a:srgbClr val="000000"/>
                </a:solidFill>
                <a:effectLst/>
                <a:latin typeface="Arial" panose="020B0604020202020204" pitchFamily="34" charset="0"/>
              </a:rPr>
              <a:t>(a) Reducing the computational complexity of data analysis</a:t>
            </a:r>
            <a:br>
              <a:rPr lang="en-US" sz="1600" dirty="0"/>
            </a:br>
            <a:r>
              <a:rPr lang="en-US" sz="1600" b="0" i="0" dirty="0">
                <a:solidFill>
                  <a:srgbClr val="000000"/>
                </a:solidFill>
                <a:effectLst/>
                <a:latin typeface="Arial" panose="020B0604020202020204" pitchFamily="34" charset="0"/>
              </a:rPr>
              <a:t>(b) Minimizing disk I/O costs during STN operations</a:t>
            </a:r>
            <a:br>
              <a:rPr lang="en-US" sz="1600" dirty="0"/>
            </a:br>
            <a:r>
              <a:rPr lang="en-US" sz="1600" b="0" i="0" dirty="0">
                <a:solidFill>
                  <a:srgbClr val="000000"/>
                </a:solidFill>
                <a:effectLst/>
                <a:latin typeface="Arial" panose="020B0604020202020204" pitchFamily="34" charset="0"/>
              </a:rPr>
              <a:t>(c) Increasing the accuracy of real-time data tracking</a:t>
            </a:r>
            <a:br>
              <a:rPr lang="en-US" sz="1600" dirty="0"/>
            </a:br>
            <a:r>
              <a:rPr lang="en-US" sz="1600" b="0" i="0" dirty="0">
                <a:solidFill>
                  <a:srgbClr val="000000"/>
                </a:solidFill>
                <a:effectLst/>
                <a:latin typeface="Arial" panose="020B0604020202020204" pitchFamily="34" charset="0"/>
              </a:rPr>
              <a:t>(d) Enhancing the security of data transmission in STNs</a:t>
            </a:r>
            <a:br>
              <a:rPr lang="en-US" sz="1600" dirty="0"/>
            </a:br>
            <a:br>
              <a:rPr lang="en-US" sz="1600" dirty="0"/>
            </a:br>
            <a:r>
              <a:rPr lang="en-US" sz="1600" b="0" i="0" dirty="0">
                <a:solidFill>
                  <a:srgbClr val="000000"/>
                </a:solidFill>
                <a:effectLst/>
                <a:latin typeface="Arial" panose="020B0604020202020204" pitchFamily="34" charset="0"/>
              </a:rPr>
              <a:t>3. What is one challenge identified for future work?</a:t>
            </a:r>
            <a:br>
              <a:rPr lang="en-US" sz="1600" dirty="0"/>
            </a:br>
            <a:r>
              <a:rPr lang="en-US" sz="1600" b="0" i="0" dirty="0">
                <a:solidFill>
                  <a:srgbClr val="000000"/>
                </a:solidFill>
                <a:effectLst/>
                <a:latin typeface="Arial" panose="020B0604020202020204" pitchFamily="34" charset="0"/>
              </a:rPr>
              <a:t>(a) Indexing techniques for </a:t>
            </a:r>
            <a:r>
              <a:rPr lang="en-US" sz="1600" b="0" i="0" dirty="0" err="1">
                <a:solidFill>
                  <a:srgbClr val="000000"/>
                </a:solidFill>
                <a:effectLst/>
                <a:latin typeface="Arial" panose="020B0604020202020204" pitchFamily="34" charset="0"/>
              </a:rPr>
              <a:t>STNs.</a:t>
            </a:r>
            <a:br>
              <a:rPr lang="en-US" sz="1600" dirty="0"/>
            </a:br>
            <a:r>
              <a:rPr lang="en-US" sz="1600" b="0" i="0" dirty="0">
                <a:solidFill>
                  <a:srgbClr val="000000"/>
                </a:solidFill>
                <a:effectLst/>
                <a:latin typeface="Arial" panose="020B0604020202020204" pitchFamily="34" charset="0"/>
              </a:rPr>
              <a:t>(b) Parallelization of LCP algorithms.</a:t>
            </a:r>
            <a:br>
              <a:rPr lang="en-US" sz="1600" dirty="0"/>
            </a:br>
            <a:r>
              <a:rPr lang="en-US" sz="1600" b="0" i="0" dirty="0">
                <a:solidFill>
                  <a:srgbClr val="000000"/>
                </a:solidFill>
                <a:effectLst/>
                <a:latin typeface="Arial" panose="020B0604020202020204" pitchFamily="34" charset="0"/>
              </a:rPr>
              <a:t>(c) Extending to semantically rich </a:t>
            </a:r>
            <a:r>
              <a:rPr lang="en-US" sz="1600" b="0" i="0" dirty="0" err="1">
                <a:solidFill>
                  <a:srgbClr val="000000"/>
                </a:solidFill>
                <a:effectLst/>
                <a:latin typeface="Arial" panose="020B0604020202020204" pitchFamily="34" charset="0"/>
              </a:rPr>
              <a:t>STNs.</a:t>
            </a:r>
            <a:br>
              <a:rPr lang="en-US" sz="1600" dirty="0"/>
            </a:br>
            <a:r>
              <a:rPr lang="en-US" sz="1600" b="0" i="0" dirty="0">
                <a:solidFill>
                  <a:srgbClr val="000000"/>
                </a:solidFill>
                <a:effectLst/>
                <a:latin typeface="Arial" panose="020B0604020202020204" pitchFamily="34" charset="0"/>
              </a:rPr>
              <a:t>(d) Continuous STN data models.</a:t>
            </a:r>
            <a:endParaRPr lang="en-US" sz="1600" dirty="0"/>
          </a:p>
        </p:txBody>
      </p:sp>
    </p:spTree>
    <p:extLst>
      <p:ext uri="{BB962C8B-B14F-4D97-AF65-F5344CB8AC3E}">
        <p14:creationId xmlns:p14="http://schemas.microsoft.com/office/powerpoint/2010/main" val="2190865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93F3F-07F0-565C-4410-959E6DCDA06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FCD977F-6CA3-57CA-D2A9-B40FD59819D9}"/>
              </a:ext>
            </a:extLst>
          </p:cNvPr>
          <p:cNvSpPr>
            <a:spLocks noGrp="1"/>
          </p:cNvSpPr>
          <p:nvPr>
            <p:ph type="sldNum" sz="quarter" idx="11"/>
          </p:nvPr>
        </p:nvSpPr>
        <p:spPr/>
        <p:txBody>
          <a:bodyPr/>
          <a:lstStyle/>
          <a:p>
            <a:fld id="{E4D37B5F-ABCF-48FC-8FD3-F3890A2DD608}" type="slidenum">
              <a:rPr lang="en-US" smtClean="0"/>
              <a:pPr/>
              <a:t>26</a:t>
            </a:fld>
            <a:endParaRPr lang="en-US"/>
          </a:p>
        </p:txBody>
      </p:sp>
      <p:sp>
        <p:nvSpPr>
          <p:cNvPr id="18" name="Title 1">
            <a:extLst>
              <a:ext uri="{FF2B5EF4-FFF2-40B4-BE49-F238E27FC236}">
                <a16:creationId xmlns:a16="http://schemas.microsoft.com/office/drawing/2014/main" id="{FC8683CA-D2F9-E4A9-F0D2-F86AACEF3481}"/>
              </a:ext>
            </a:extLst>
          </p:cNvPr>
          <p:cNvSpPr>
            <a:spLocks noGrp="1"/>
          </p:cNvSpPr>
          <p:nvPr>
            <p:ph type="title"/>
          </p:nvPr>
        </p:nvSpPr>
        <p:spPr>
          <a:xfrm>
            <a:off x="685800" y="280150"/>
            <a:ext cx="7772400" cy="780151"/>
          </a:xfrm>
        </p:spPr>
        <p:txBody>
          <a:bodyPr/>
          <a:lstStyle/>
          <a:p>
            <a:r>
              <a:rPr lang="en-US" sz="2800" dirty="0">
                <a:latin typeface="Microsoft Sans Serif"/>
                <a:cs typeface="Microsoft Sans Serif"/>
              </a:rPr>
              <a:t>Learning Objectives P2</a:t>
            </a:r>
          </a:p>
        </p:txBody>
      </p:sp>
      <p:sp>
        <p:nvSpPr>
          <p:cNvPr id="22" name="Content Placeholder 2">
            <a:extLst>
              <a:ext uri="{FF2B5EF4-FFF2-40B4-BE49-F238E27FC236}">
                <a16:creationId xmlns:a16="http://schemas.microsoft.com/office/drawing/2014/main" id="{35D7C703-0A9E-1BBA-2972-68B0E130D19E}"/>
              </a:ext>
            </a:extLst>
          </p:cNvPr>
          <p:cNvSpPr>
            <a:spLocks noGrp="1"/>
          </p:cNvSpPr>
          <p:nvPr>
            <p:ph idx="1"/>
          </p:nvPr>
        </p:nvSpPr>
        <p:spPr>
          <a:xfrm>
            <a:off x="685800" y="1487276"/>
            <a:ext cx="7772400" cy="4227723"/>
          </a:xfrm>
        </p:spPr>
        <p:txBody>
          <a:bodyPr/>
          <a:lstStyle/>
          <a:p>
            <a:r>
              <a:rPr lang="en-US" sz="2400" dirty="0">
                <a:latin typeface="Microsoft Sans Serif"/>
                <a:cs typeface="Microsoft Sans Serif"/>
              </a:rPr>
              <a:t>After this segment, students will be able to</a:t>
            </a:r>
          </a:p>
          <a:p>
            <a:pPr lvl="1">
              <a:buFont typeface="Arial" panose="020B0604020202020204" pitchFamily="34" charset="0"/>
              <a:buChar char="•"/>
            </a:pPr>
            <a:r>
              <a:rPr lang="en-US" sz="2000" dirty="0">
                <a:latin typeface="Microsoft Sans Serif"/>
                <a:cs typeface="Microsoft Sans Serif"/>
              </a:rPr>
              <a:t>Describe Spatial Data Storage Models</a:t>
            </a:r>
          </a:p>
          <a:p>
            <a:pPr lvl="1">
              <a:buFont typeface="Arial" panose="020B0604020202020204" pitchFamily="34" charset="0"/>
              <a:buChar char="•"/>
            </a:pPr>
            <a:r>
              <a:rPr lang="en-US" sz="1800" dirty="0">
                <a:solidFill>
                  <a:srgbClr val="FF0000"/>
                </a:solidFill>
                <a:latin typeface="Arial" panose="020B0604020202020204" pitchFamily="34" charset="0"/>
                <a:cs typeface="Arial" panose="020B0604020202020204" pitchFamily="34" charset="0"/>
              </a:rPr>
              <a:t>List main contributions and organize literature of following papers:</a:t>
            </a:r>
          </a:p>
          <a:p>
            <a:pPr lvl="2">
              <a:buFont typeface="Arial" panose="020B0604020202020204" pitchFamily="34" charset="0"/>
              <a:buChar char="•"/>
            </a:pPr>
            <a:r>
              <a:rPr lang="en-US" sz="1200" b="0" i="0" dirty="0">
                <a:solidFill>
                  <a:srgbClr val="202124"/>
                </a:solidFill>
                <a:effectLst/>
                <a:latin typeface="docs-Roboto"/>
              </a:rPr>
              <a:t>Yang, </a:t>
            </a:r>
            <a:r>
              <a:rPr lang="en-US" sz="1200" b="0" i="0" dirty="0" err="1">
                <a:solidFill>
                  <a:srgbClr val="202124"/>
                </a:solidFill>
                <a:effectLst/>
                <a:latin typeface="docs-Roboto"/>
              </a:rPr>
              <a:t>KwangSoo</a:t>
            </a:r>
            <a:r>
              <a:rPr lang="en-US" sz="1200" b="0" i="0" dirty="0">
                <a:solidFill>
                  <a:srgbClr val="202124"/>
                </a:solidFill>
                <a:effectLst/>
                <a:latin typeface="docs-Roboto"/>
              </a:rPr>
              <a:t>, Michael R. Evans, Venkata MV </a:t>
            </a:r>
            <a:r>
              <a:rPr lang="en-US" sz="1200" b="0" i="0" dirty="0" err="1">
                <a:solidFill>
                  <a:srgbClr val="202124"/>
                </a:solidFill>
                <a:effectLst/>
                <a:latin typeface="docs-Roboto"/>
              </a:rPr>
              <a:t>Gunturi</a:t>
            </a:r>
            <a:r>
              <a:rPr lang="en-US" sz="1200" b="0" i="0" dirty="0">
                <a:solidFill>
                  <a:srgbClr val="202124"/>
                </a:solidFill>
                <a:effectLst/>
                <a:latin typeface="docs-Roboto"/>
              </a:rPr>
              <a:t>, James M. Kang, and Shashi Shekhar. "</a:t>
            </a:r>
            <a:r>
              <a:rPr lang="en-US" sz="1200" b="0" i="0" dirty="0">
                <a:solidFill>
                  <a:srgbClr val="1155CC"/>
                </a:solidFill>
                <a:effectLst/>
                <a:latin typeface="docs-Roboto"/>
                <a:hlinkClick r:id="rId2"/>
              </a:rPr>
              <a:t>Lagrangian approaches to storage of spatio-temporal network datasets</a:t>
            </a:r>
            <a:r>
              <a:rPr lang="en-US" sz="1200" b="0" i="0" dirty="0">
                <a:solidFill>
                  <a:srgbClr val="202124"/>
                </a:solidFill>
                <a:effectLst/>
                <a:latin typeface="docs-Roboto"/>
              </a:rPr>
              <a:t>." </a:t>
            </a:r>
            <a:r>
              <a:rPr lang="en-US" sz="1200" b="0" i="1" dirty="0">
                <a:solidFill>
                  <a:srgbClr val="202124"/>
                </a:solidFill>
                <a:effectLst/>
                <a:latin typeface="docs-Roboto"/>
              </a:rPr>
              <a:t>IEEE Transactions on Knowledge and Data Engineering</a:t>
            </a:r>
            <a:r>
              <a:rPr lang="en-US" sz="1200" b="0" i="0" dirty="0">
                <a:solidFill>
                  <a:srgbClr val="202124"/>
                </a:solidFill>
                <a:effectLst/>
                <a:latin typeface="docs-Roboto"/>
              </a:rPr>
              <a:t> 26, no. 9 (2013): 2222-2236.</a:t>
            </a:r>
          </a:p>
          <a:p>
            <a:pPr lvl="2">
              <a:buFont typeface="Arial" panose="020B0604020202020204" pitchFamily="34" charset="0"/>
              <a:buChar char="•"/>
            </a:pPr>
            <a:r>
              <a:rPr lang="en-US" sz="1200" b="0" i="0" dirty="0">
                <a:solidFill>
                  <a:srgbClr val="202124"/>
                </a:solidFill>
                <a:effectLst/>
                <a:latin typeface="docs-Roboto"/>
              </a:rPr>
              <a:t>Nibali, Aiden, and Zhen He. "</a:t>
            </a:r>
            <a:r>
              <a:rPr lang="en-US" sz="1200" b="0" i="0" dirty="0">
                <a:solidFill>
                  <a:srgbClr val="1155CC"/>
                </a:solidFill>
                <a:effectLst/>
                <a:latin typeface="docs-Roboto"/>
                <a:hlinkClick r:id="rId3"/>
              </a:rPr>
              <a:t>Trajic: An effective compression system for trajectory data</a:t>
            </a:r>
            <a:r>
              <a:rPr lang="en-US" sz="1200" b="0" i="0" dirty="0">
                <a:solidFill>
                  <a:srgbClr val="202124"/>
                </a:solidFill>
                <a:effectLst/>
                <a:latin typeface="docs-Roboto"/>
              </a:rPr>
              <a:t>." </a:t>
            </a:r>
            <a:r>
              <a:rPr lang="en-US" sz="1200" b="0" i="1" dirty="0">
                <a:solidFill>
                  <a:srgbClr val="202124"/>
                </a:solidFill>
                <a:effectLst/>
                <a:latin typeface="docs-Roboto"/>
              </a:rPr>
              <a:t>IEEE Transactions on Knowledge and Data Engineering</a:t>
            </a:r>
            <a:r>
              <a:rPr lang="en-US" sz="1200" b="0" i="0" dirty="0">
                <a:solidFill>
                  <a:srgbClr val="202124"/>
                </a:solidFill>
                <a:effectLst/>
                <a:latin typeface="docs-Roboto"/>
              </a:rPr>
              <a:t> 27, no. 11 (2015): 3138-3151.</a:t>
            </a:r>
            <a:endParaRPr lang="en-US" sz="1200" dirty="0">
              <a:latin typeface="Microsoft Sans Serif"/>
              <a:cs typeface="Microsoft Sans Serif"/>
            </a:endParaRPr>
          </a:p>
          <a:p>
            <a:pPr lvl="1">
              <a:buFont typeface="Arial" panose="020B0604020202020204" pitchFamily="34" charset="0"/>
              <a:buChar char="•"/>
            </a:pPr>
            <a:r>
              <a:rPr lang="en-US" sz="2000" dirty="0">
                <a:latin typeface="Microsoft Sans Serif"/>
                <a:cs typeface="Microsoft Sans Serif"/>
              </a:rPr>
              <a:t>Research Skill: Literature Review and Articulating Novelty</a:t>
            </a:r>
          </a:p>
        </p:txBody>
      </p:sp>
      <p:sp>
        <p:nvSpPr>
          <p:cNvPr id="2" name="Rectangle 1">
            <a:extLst>
              <a:ext uri="{FF2B5EF4-FFF2-40B4-BE49-F238E27FC236}">
                <a16:creationId xmlns:a16="http://schemas.microsoft.com/office/drawing/2014/main" id="{0C722376-9D08-4514-D798-98C3C19C13DE}"/>
              </a:ext>
              <a:ext uri="{C183D7F6-B498-43B3-948B-1728B52AA6E4}">
                <adec:decorative xmlns:adec="http://schemas.microsoft.com/office/drawing/2017/decorative" val="1"/>
              </a:ext>
            </a:extLst>
          </p:cNvPr>
          <p:cNvSpPr/>
          <p:nvPr/>
        </p:nvSpPr>
        <p:spPr bwMode="auto">
          <a:xfrm>
            <a:off x="1280160" y="3168800"/>
            <a:ext cx="7089289" cy="510315"/>
          </a:xfrm>
          <a:prstGeom prst="rect">
            <a:avLst/>
          </a:prstGeom>
          <a:noFill/>
          <a:ln w="3175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92628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197"/>
            <a:ext cx="8229600" cy="801662"/>
          </a:xfrm>
        </p:spPr>
        <p:txBody>
          <a:bodyPr>
            <a:normAutofit/>
          </a:bodyPr>
          <a:lstStyle/>
          <a:p>
            <a:r>
              <a:rPr lang="en-US" sz="2800" b="1" dirty="0"/>
              <a:t>Societal Importance</a:t>
            </a:r>
          </a:p>
        </p:txBody>
      </p:sp>
      <p:pic>
        <p:nvPicPr>
          <p:cNvPr id="11" name="Picture 10" descr="Heavy traffic on a multi-level highway interchange in a city sett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1912" y="886859"/>
            <a:ext cx="2886920" cy="1837977"/>
          </a:xfrm>
          <a:prstGeom prst="rect">
            <a:avLst/>
          </a:prstGeom>
        </p:spPr>
      </p:pic>
      <p:sp>
        <p:nvSpPr>
          <p:cNvPr id="12" name="TextBox 11"/>
          <p:cNvSpPr txBox="1"/>
          <p:nvPr/>
        </p:nvSpPr>
        <p:spPr>
          <a:xfrm>
            <a:off x="5717739" y="2739751"/>
            <a:ext cx="2808782" cy="338554"/>
          </a:xfrm>
          <a:prstGeom prst="rect">
            <a:avLst/>
          </a:prstGeom>
          <a:noFill/>
        </p:spPr>
        <p:txBody>
          <a:bodyPr wrap="none" rtlCol="0">
            <a:spAutoFit/>
          </a:bodyPr>
          <a:lstStyle/>
          <a:p>
            <a:r>
              <a:rPr lang="en-US" sz="1600" dirty="0"/>
              <a:t>Huge value of trajectory data</a:t>
            </a:r>
          </a:p>
        </p:txBody>
      </p:sp>
      <p:sp>
        <p:nvSpPr>
          <p:cNvPr id="3" name="TextBox 2"/>
          <p:cNvSpPr txBox="1"/>
          <p:nvPr/>
        </p:nvSpPr>
        <p:spPr>
          <a:xfrm>
            <a:off x="500479" y="1060734"/>
            <a:ext cx="4697322" cy="1323439"/>
          </a:xfrm>
          <a:prstGeom prst="rect">
            <a:avLst/>
          </a:prstGeom>
          <a:noFill/>
        </p:spPr>
        <p:txBody>
          <a:bodyPr wrap="square" rtlCol="0">
            <a:spAutoFit/>
          </a:bodyPr>
          <a:lstStyle/>
          <a:p>
            <a:pPr marL="342900" indent="-342900">
              <a:buFont typeface="Arial" panose="020B0604020202020204" pitchFamily="34" charset="0"/>
              <a:buChar char="•"/>
            </a:pPr>
            <a:r>
              <a:rPr lang="en-US" sz="1600" dirty="0"/>
              <a:t>Trajectories of phones, cars, airplanes, …</a:t>
            </a:r>
          </a:p>
          <a:p>
            <a:pPr marL="342900" indent="-342900">
              <a:buFont typeface="Arial" panose="020B0604020202020204" pitchFamily="34" charset="0"/>
              <a:buChar char="•"/>
            </a:pPr>
            <a:r>
              <a:rPr lang="en-US" sz="1600" dirty="0"/>
              <a:t>Ride-sharing, traffic speed estimation, …</a:t>
            </a:r>
          </a:p>
          <a:p>
            <a:pPr marL="342900" indent="-342900">
              <a:buFont typeface="Arial" panose="020B0604020202020204" pitchFamily="34" charset="0"/>
              <a:buChar char="•"/>
            </a:pPr>
            <a:r>
              <a:rPr lang="en-US" sz="1600" dirty="0"/>
              <a:t>Location based advertisement</a:t>
            </a:r>
          </a:p>
          <a:p>
            <a:pPr marL="342900" indent="-342900">
              <a:buFont typeface="Arial" panose="020B0604020202020204" pitchFamily="34" charset="0"/>
              <a:buChar char="•"/>
            </a:pPr>
            <a:r>
              <a:rPr lang="en-US" sz="1600" dirty="0"/>
              <a:t>2011 McKinsey Big Data Report</a:t>
            </a:r>
          </a:p>
          <a:p>
            <a:pPr marL="800100" lvl="1" indent="-342900">
              <a:buFont typeface="Arial" panose="020B0604020202020204" pitchFamily="34" charset="0"/>
              <a:buChar char="•"/>
            </a:pPr>
            <a:r>
              <a:rPr lang="en-US" sz="1600" dirty="0"/>
              <a:t>600 B annual value by 2020</a:t>
            </a:r>
          </a:p>
        </p:txBody>
      </p:sp>
      <p:pic>
        <p:nvPicPr>
          <p:cNvPr id="8" name="Picture 7" descr="Google search result showing 1.015 billion motor vehicles worldwide as of 2010.">
            <a:extLst>
              <a:ext uri="{FF2B5EF4-FFF2-40B4-BE49-F238E27FC236}">
                <a16:creationId xmlns:a16="http://schemas.microsoft.com/office/drawing/2014/main" id="{38EBC316-454C-463E-8455-DA34BA82FC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5372" y="3560431"/>
            <a:ext cx="3952116" cy="2175766"/>
          </a:xfrm>
          <a:prstGeom prst="rect">
            <a:avLst/>
          </a:prstGeom>
        </p:spPr>
      </p:pic>
      <p:sp>
        <p:nvSpPr>
          <p:cNvPr id="10" name="Content Placeholder 2">
            <a:extLst>
              <a:ext uri="{FF2B5EF4-FFF2-40B4-BE49-F238E27FC236}">
                <a16:creationId xmlns:a16="http://schemas.microsoft.com/office/drawing/2014/main" id="{1763A6CC-0576-440F-9480-14B36FC95BBC}"/>
              </a:ext>
            </a:extLst>
          </p:cNvPr>
          <p:cNvSpPr txBox="1">
            <a:spLocks/>
          </p:cNvSpPr>
          <p:nvPr/>
        </p:nvSpPr>
        <p:spPr bwMode="auto">
          <a:xfrm>
            <a:off x="457200" y="2909028"/>
            <a:ext cx="4699707" cy="199215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fontScale="92500" lnSpcReduction="10000"/>
          </a:bodyPr>
          <a:lstStyle>
            <a:lvl1pPr marL="257168" indent="-257168" algn="l" rtl="0" eaLnBrk="1" fontAlgn="base" hangingPunct="1">
              <a:spcBef>
                <a:spcPct val="20000"/>
              </a:spcBef>
              <a:spcAft>
                <a:spcPct val="0"/>
              </a:spcAft>
              <a:buClr>
                <a:srgbClr val="7A0019"/>
              </a:buClr>
              <a:buChar char="•"/>
              <a:defRPr sz="1800">
                <a:solidFill>
                  <a:schemeClr val="tx1"/>
                </a:solidFill>
                <a:latin typeface="+mn-lt"/>
                <a:ea typeface="+mn-ea"/>
                <a:cs typeface="+mn-cs"/>
              </a:defRPr>
            </a:lvl1pPr>
            <a:lvl2pPr marL="557199" indent="-214308" algn="l" rtl="0" eaLnBrk="1" fontAlgn="base" hangingPunct="1">
              <a:spcBef>
                <a:spcPct val="20000"/>
              </a:spcBef>
              <a:spcAft>
                <a:spcPct val="0"/>
              </a:spcAft>
              <a:buClr>
                <a:srgbClr val="7A0019"/>
              </a:buClr>
              <a:buChar char="–"/>
              <a:defRPr sz="1500">
                <a:solidFill>
                  <a:schemeClr val="tx1"/>
                </a:solidFill>
                <a:latin typeface="+mn-lt"/>
                <a:ea typeface="+mn-ea"/>
              </a:defRPr>
            </a:lvl2pPr>
            <a:lvl3pPr marL="857228" indent="-171446" algn="l" rtl="0" eaLnBrk="1" fontAlgn="base" hangingPunct="1">
              <a:spcBef>
                <a:spcPct val="20000"/>
              </a:spcBef>
              <a:spcAft>
                <a:spcPct val="0"/>
              </a:spcAft>
              <a:buClr>
                <a:srgbClr val="7A0019"/>
              </a:buClr>
              <a:buChar char="•"/>
              <a:defRPr sz="1350">
                <a:solidFill>
                  <a:schemeClr val="tx1"/>
                </a:solidFill>
                <a:latin typeface="+mn-lt"/>
                <a:ea typeface="+mn-ea"/>
              </a:defRPr>
            </a:lvl3pPr>
            <a:lvl4pPr marL="1200120" indent="-171446" algn="l" rtl="0" eaLnBrk="1" fontAlgn="base" hangingPunct="1">
              <a:spcBef>
                <a:spcPct val="20000"/>
              </a:spcBef>
              <a:spcAft>
                <a:spcPct val="0"/>
              </a:spcAft>
              <a:buClr>
                <a:srgbClr val="7A0019"/>
              </a:buClr>
              <a:buChar char="–"/>
              <a:defRPr sz="1350">
                <a:solidFill>
                  <a:schemeClr val="tx1"/>
                </a:solidFill>
                <a:latin typeface="+mn-lt"/>
                <a:ea typeface="+mn-ea"/>
              </a:defRPr>
            </a:lvl4pPr>
            <a:lvl5pPr marL="1543012" indent="-171446" algn="l" rtl="0" eaLnBrk="1" fontAlgn="base" hangingPunct="1">
              <a:spcBef>
                <a:spcPct val="20000"/>
              </a:spcBef>
              <a:spcAft>
                <a:spcPct val="0"/>
              </a:spcAft>
              <a:buClr>
                <a:srgbClr val="7A0019"/>
              </a:buClr>
              <a:buChar char="»"/>
              <a:defRPr sz="1200">
                <a:solidFill>
                  <a:schemeClr val="tx1"/>
                </a:solidFill>
                <a:latin typeface="+mn-lt"/>
                <a:ea typeface="+mn-ea"/>
              </a:defRPr>
            </a:lvl5pPr>
            <a:lvl6pPr marL="1885903" indent="-171446" algn="l" rtl="0" eaLnBrk="1" fontAlgn="base" hangingPunct="1">
              <a:spcBef>
                <a:spcPct val="20000"/>
              </a:spcBef>
              <a:spcAft>
                <a:spcPct val="0"/>
              </a:spcAft>
              <a:buClr>
                <a:srgbClr val="7A0019"/>
              </a:buClr>
              <a:buChar char="»"/>
              <a:defRPr sz="1500">
                <a:solidFill>
                  <a:schemeClr val="tx1"/>
                </a:solidFill>
                <a:latin typeface="+mn-lt"/>
                <a:ea typeface="+mn-ea"/>
              </a:defRPr>
            </a:lvl6pPr>
            <a:lvl7pPr marL="2228795" indent="-171446" algn="l" rtl="0" eaLnBrk="1" fontAlgn="base" hangingPunct="1">
              <a:spcBef>
                <a:spcPct val="20000"/>
              </a:spcBef>
              <a:spcAft>
                <a:spcPct val="0"/>
              </a:spcAft>
              <a:buClr>
                <a:srgbClr val="7A0019"/>
              </a:buClr>
              <a:buChar char="»"/>
              <a:defRPr sz="1500">
                <a:solidFill>
                  <a:schemeClr val="tx1"/>
                </a:solidFill>
                <a:latin typeface="+mn-lt"/>
                <a:ea typeface="+mn-ea"/>
              </a:defRPr>
            </a:lvl7pPr>
            <a:lvl8pPr marL="2571686" indent="-171446" algn="l" rtl="0" eaLnBrk="1" fontAlgn="base" hangingPunct="1">
              <a:spcBef>
                <a:spcPct val="20000"/>
              </a:spcBef>
              <a:spcAft>
                <a:spcPct val="0"/>
              </a:spcAft>
              <a:buClr>
                <a:srgbClr val="7A0019"/>
              </a:buClr>
              <a:buChar char="»"/>
              <a:defRPr sz="1500">
                <a:solidFill>
                  <a:schemeClr val="tx1"/>
                </a:solidFill>
                <a:latin typeface="+mn-lt"/>
                <a:ea typeface="+mn-ea"/>
              </a:defRPr>
            </a:lvl8pPr>
            <a:lvl9pPr marL="2914577" indent="-171446" algn="l" rtl="0" eaLnBrk="1" fontAlgn="base" hangingPunct="1">
              <a:spcBef>
                <a:spcPct val="20000"/>
              </a:spcBef>
              <a:spcAft>
                <a:spcPct val="0"/>
              </a:spcAft>
              <a:buClr>
                <a:srgbClr val="7A0019"/>
              </a:buClr>
              <a:buChar char="»"/>
              <a:defRPr sz="1500">
                <a:solidFill>
                  <a:schemeClr val="tx1"/>
                </a:solidFill>
                <a:latin typeface="+mn-lt"/>
                <a:ea typeface="+mn-ea"/>
              </a:defRPr>
            </a:lvl9pPr>
          </a:lstStyle>
          <a:p>
            <a:pPr defTabSz="914400"/>
            <a:r>
              <a:rPr lang="en-US" sz="1600" b="1" kern="0" dirty="0">
                <a:solidFill>
                  <a:srgbClr val="FF0000"/>
                </a:solidFill>
              </a:rPr>
              <a:t>Challenge: Big</a:t>
            </a:r>
            <a:r>
              <a:rPr lang="en-US" sz="1600" kern="0" dirty="0">
                <a:solidFill>
                  <a:srgbClr val="FF0000"/>
                </a:solidFill>
              </a:rPr>
              <a:t> data volume, velocity, …</a:t>
            </a:r>
          </a:p>
          <a:p>
            <a:pPr marL="0" indent="0" defTabSz="914400">
              <a:buFontTx/>
              <a:buNone/>
            </a:pPr>
            <a:r>
              <a:rPr lang="en-US" sz="1600" kern="0" dirty="0">
                <a:solidFill>
                  <a:srgbClr val="FF0000"/>
                </a:solidFill>
              </a:rPr>
              <a:t>     10 million cars, 1 point/second = 7 PB/year</a:t>
            </a:r>
          </a:p>
          <a:p>
            <a:pPr marL="0" indent="0" defTabSz="914400">
              <a:buFontTx/>
              <a:buNone/>
            </a:pPr>
            <a:endParaRPr lang="en-US" sz="1600" kern="0" dirty="0">
              <a:solidFill>
                <a:srgbClr val="FF0000"/>
              </a:solidFill>
            </a:endParaRPr>
          </a:p>
          <a:p>
            <a:pPr defTabSz="914400"/>
            <a:r>
              <a:rPr lang="en-US" sz="1600" dirty="0"/>
              <a:t>Compression </a:t>
            </a:r>
          </a:p>
          <a:p>
            <a:pPr lvl="1" defTabSz="914400"/>
            <a:r>
              <a:rPr lang="en-US" sz="1700" dirty="0"/>
              <a:t>Limited storage</a:t>
            </a:r>
          </a:p>
          <a:p>
            <a:pPr lvl="1" defTabSz="914400"/>
            <a:r>
              <a:rPr lang="en-US" sz="1700" dirty="0"/>
              <a:t>Limited band width for data transmission</a:t>
            </a:r>
          </a:p>
          <a:p>
            <a:pPr marL="0" indent="0" defTabSz="914400">
              <a:buFontTx/>
              <a:buNone/>
            </a:pPr>
            <a:r>
              <a:rPr lang="en-US" sz="1600" kern="0" dirty="0">
                <a:solidFill>
                  <a:srgbClr val="FF0000"/>
                </a:solidFill>
              </a:rPr>
              <a:t>  </a:t>
            </a:r>
          </a:p>
        </p:txBody>
      </p:sp>
      <p:sp>
        <p:nvSpPr>
          <p:cNvPr id="14" name="TextBox 13">
            <a:extLst>
              <a:ext uri="{FF2B5EF4-FFF2-40B4-BE49-F238E27FC236}">
                <a16:creationId xmlns:a16="http://schemas.microsoft.com/office/drawing/2014/main" id="{5C92B200-142D-42E2-B387-8112FE3E8959}"/>
              </a:ext>
            </a:extLst>
          </p:cNvPr>
          <p:cNvSpPr txBox="1"/>
          <p:nvPr/>
        </p:nvSpPr>
        <p:spPr>
          <a:xfrm>
            <a:off x="-15580" y="6533062"/>
            <a:ext cx="6671057" cy="307777"/>
          </a:xfrm>
          <a:prstGeom prst="rect">
            <a:avLst/>
          </a:prstGeom>
          <a:noFill/>
        </p:spPr>
        <p:txBody>
          <a:bodyPr wrap="none" rtlCol="0">
            <a:spAutoFit/>
          </a:bodyPr>
          <a:lstStyle/>
          <a:p>
            <a:r>
              <a:rPr lang="en-US" sz="1400" dirty="0">
                <a:solidFill>
                  <a:schemeClr val="bg1"/>
                </a:solidFill>
              </a:rPr>
              <a:t>“Two Billion Cars: Driving Toward Sustainability” Daniel </a:t>
            </a:r>
            <a:r>
              <a:rPr lang="en-US" sz="1400" dirty="0" err="1">
                <a:solidFill>
                  <a:schemeClr val="bg1"/>
                </a:solidFill>
              </a:rPr>
              <a:t>Sperling</a:t>
            </a:r>
            <a:r>
              <a:rPr lang="en-US" sz="1400" dirty="0">
                <a:solidFill>
                  <a:schemeClr val="bg1"/>
                </a:solidFill>
              </a:rPr>
              <a:t>, Deborah Gordon</a:t>
            </a:r>
          </a:p>
        </p:txBody>
      </p:sp>
    </p:spTree>
    <p:extLst>
      <p:ext uri="{BB962C8B-B14F-4D97-AF65-F5344CB8AC3E}">
        <p14:creationId xmlns:p14="http://schemas.microsoft.com/office/powerpoint/2010/main" val="39212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Problem Statement</a:t>
            </a:r>
          </a:p>
        </p:txBody>
      </p:sp>
      <p:sp>
        <p:nvSpPr>
          <p:cNvPr id="3" name="Content Placeholder 2"/>
          <p:cNvSpPr>
            <a:spLocks noGrp="1"/>
          </p:cNvSpPr>
          <p:nvPr>
            <p:ph idx="1"/>
          </p:nvPr>
        </p:nvSpPr>
        <p:spPr>
          <a:xfrm>
            <a:off x="457200" y="1047344"/>
            <a:ext cx="8333232" cy="4895939"/>
          </a:xfrm>
        </p:spPr>
        <p:txBody>
          <a:bodyPr>
            <a:normAutofit/>
          </a:bodyPr>
          <a:lstStyle/>
          <a:p>
            <a:r>
              <a:rPr lang="en-US" sz="2000" dirty="0"/>
              <a:t>Input:</a:t>
            </a:r>
          </a:p>
          <a:p>
            <a:pPr lvl="1"/>
            <a:r>
              <a:rPr lang="en-US" sz="1600" dirty="0"/>
              <a:t>A trajectory with </a:t>
            </a:r>
            <a:r>
              <a:rPr lang="en-US" sz="1600" i="1" dirty="0"/>
              <a:t>n</a:t>
            </a:r>
            <a:r>
              <a:rPr lang="en-US" sz="1600" dirty="0"/>
              <a:t> points, T = {t</a:t>
            </a:r>
            <a:r>
              <a:rPr lang="en-US" sz="1600" baseline="-25000" dirty="0"/>
              <a:t>0</a:t>
            </a:r>
            <a:r>
              <a:rPr lang="en-US" sz="1600" dirty="0"/>
              <a:t>, t</a:t>
            </a:r>
            <a:r>
              <a:rPr lang="en-US" sz="1600" baseline="-25000" dirty="0"/>
              <a:t>1</a:t>
            </a:r>
            <a:r>
              <a:rPr lang="en-US" sz="1600" dirty="0"/>
              <a:t>, …, t</a:t>
            </a:r>
            <a:r>
              <a:rPr lang="en-US" sz="1600" baseline="-25000" dirty="0"/>
              <a:t>n-1</a:t>
            </a:r>
            <a:r>
              <a:rPr lang="en-US" sz="1600" dirty="0"/>
              <a:t>}, </a:t>
            </a:r>
          </a:p>
          <a:p>
            <a:pPr lvl="1"/>
            <a:r>
              <a:rPr lang="en-US" sz="1600" dirty="0"/>
              <a:t>An error margin </a:t>
            </a:r>
            <a:r>
              <a:rPr lang="en-US" sz="1600" i="1" dirty="0"/>
              <a:t>e</a:t>
            </a:r>
          </a:p>
          <a:p>
            <a:pPr marL="342900" lvl="1" indent="-342900">
              <a:buFont typeface="Arial"/>
              <a:buChar char="•"/>
            </a:pPr>
            <a:endParaRPr lang="en-US" sz="2000" dirty="0"/>
          </a:p>
          <a:p>
            <a:pPr marL="342900" lvl="1" indent="-342900">
              <a:buFont typeface="Arial"/>
              <a:buChar char="•"/>
            </a:pPr>
            <a:r>
              <a:rPr lang="en-US" sz="2000" dirty="0"/>
              <a:t>Output :</a:t>
            </a:r>
            <a:r>
              <a:rPr lang="en-US" sz="1600" dirty="0"/>
              <a:t>A compressed representation T’ = {t</a:t>
            </a:r>
            <a:r>
              <a:rPr lang="en-US" sz="1600" baseline="-25000" dirty="0"/>
              <a:t>0</a:t>
            </a:r>
            <a:r>
              <a:rPr lang="en-US" sz="1600" dirty="0"/>
              <a:t>’, t</a:t>
            </a:r>
            <a:r>
              <a:rPr lang="en-US" sz="1600" baseline="-25000" dirty="0"/>
              <a:t>1</a:t>
            </a:r>
            <a:r>
              <a:rPr lang="en-US" sz="1600" dirty="0"/>
              <a:t>’, …, t</a:t>
            </a:r>
            <a:r>
              <a:rPr lang="en-US" sz="1600" baseline="-25000" dirty="0"/>
              <a:t>n-1</a:t>
            </a:r>
            <a:r>
              <a:rPr lang="en-US" sz="1600" dirty="0"/>
              <a:t>’}</a:t>
            </a:r>
          </a:p>
          <a:p>
            <a:pPr marL="342900" lvl="1" indent="-342900">
              <a:buFont typeface="Arial"/>
              <a:buChar char="•"/>
            </a:pPr>
            <a:endParaRPr lang="en-US" sz="2000" dirty="0"/>
          </a:p>
          <a:p>
            <a:pPr marL="342900" lvl="1" indent="-342900">
              <a:buFont typeface="Arial"/>
              <a:buChar char="•"/>
            </a:pPr>
            <a:r>
              <a:rPr lang="en-US" sz="2000" dirty="0"/>
              <a:t>Objective</a:t>
            </a:r>
          </a:p>
          <a:p>
            <a:pPr lvl="1"/>
            <a:r>
              <a:rPr lang="en-US" sz="1600" dirty="0"/>
              <a:t>Minimize the compression ratio, </a:t>
            </a:r>
          </a:p>
          <a:p>
            <a:pPr marL="342900" lvl="1" indent="-342900">
              <a:buFont typeface="Arial"/>
              <a:buChar char="•"/>
            </a:pPr>
            <a:endParaRPr lang="en-US" sz="2000" dirty="0">
              <a:solidFill>
                <a:prstClr val="black"/>
              </a:solidFill>
            </a:endParaRPr>
          </a:p>
          <a:p>
            <a:pPr marL="342900" lvl="1" indent="-342900">
              <a:buFont typeface="Arial"/>
              <a:buChar char="•"/>
            </a:pPr>
            <a:r>
              <a:rPr lang="en-US" sz="2000" dirty="0">
                <a:solidFill>
                  <a:prstClr val="black"/>
                </a:solidFill>
              </a:rPr>
              <a:t>Constraint</a:t>
            </a:r>
          </a:p>
          <a:p>
            <a:pPr lvl="1"/>
            <a:r>
              <a:rPr lang="en-US" sz="1600" dirty="0"/>
              <a:t>On-line setting, i.e., O(n) time complexity </a:t>
            </a:r>
          </a:p>
          <a:p>
            <a:pPr lvl="1"/>
            <a:r>
              <a:rPr lang="en-US" sz="1600" dirty="0">
                <a:solidFill>
                  <a:srgbClr val="C00000"/>
                </a:solidFill>
              </a:rPr>
              <a:t>? Meet error margin for Compression error for</a:t>
            </a:r>
            <a:r>
              <a:rPr lang="en-US" sz="1600" b="1" dirty="0">
                <a:solidFill>
                  <a:srgbClr val="C00000"/>
                </a:solidFill>
              </a:rPr>
              <a:t> smooth trajectories</a:t>
            </a:r>
          </a:p>
          <a:p>
            <a:pPr lvl="1"/>
            <a:endParaRPr lang="en-US" sz="2000" dirty="0"/>
          </a:p>
        </p:txBody>
      </p:sp>
      <p:grpSp>
        <p:nvGrpSpPr>
          <p:cNvPr id="6" name="Group 5" descr="Diagram with &quot;Storage space for T’&quot; above a line and &quot;Storage space for T&quot; below it.">
            <a:extLst>
              <a:ext uri="{FF2B5EF4-FFF2-40B4-BE49-F238E27FC236}">
                <a16:creationId xmlns:a16="http://schemas.microsoft.com/office/drawing/2014/main" id="{8E823414-6D72-424F-8699-CCA78E68C155}"/>
              </a:ext>
            </a:extLst>
          </p:cNvPr>
          <p:cNvGrpSpPr/>
          <p:nvPr/>
        </p:nvGrpSpPr>
        <p:grpSpPr>
          <a:xfrm>
            <a:off x="4392314" y="3148741"/>
            <a:ext cx="2055853" cy="693143"/>
            <a:chOff x="4736318" y="3480368"/>
            <a:chExt cx="2055853" cy="693143"/>
          </a:xfrm>
        </p:grpSpPr>
        <p:sp>
          <p:nvSpPr>
            <p:cNvPr id="4" name="TextBox 3"/>
            <p:cNvSpPr txBox="1"/>
            <p:nvPr/>
          </p:nvSpPr>
          <p:spPr>
            <a:xfrm>
              <a:off x="4784468" y="3834957"/>
              <a:ext cx="1984326" cy="338554"/>
            </a:xfrm>
            <a:prstGeom prst="rect">
              <a:avLst/>
            </a:prstGeom>
            <a:noFill/>
          </p:spPr>
          <p:txBody>
            <a:bodyPr wrap="none" rtlCol="0">
              <a:spAutoFit/>
            </a:bodyPr>
            <a:lstStyle/>
            <a:p>
              <a:r>
                <a:rPr lang="en-US" sz="1600" dirty="0"/>
                <a:t>Storage space for T</a:t>
              </a:r>
            </a:p>
          </p:txBody>
        </p:sp>
        <p:sp>
          <p:nvSpPr>
            <p:cNvPr id="5" name="TextBox 4"/>
            <p:cNvSpPr txBox="1"/>
            <p:nvPr/>
          </p:nvSpPr>
          <p:spPr>
            <a:xfrm>
              <a:off x="4762961" y="3480368"/>
              <a:ext cx="2029210" cy="338554"/>
            </a:xfrm>
            <a:prstGeom prst="rect">
              <a:avLst/>
            </a:prstGeom>
            <a:noFill/>
          </p:spPr>
          <p:txBody>
            <a:bodyPr wrap="none" rtlCol="0">
              <a:spAutoFit/>
            </a:bodyPr>
            <a:lstStyle/>
            <a:p>
              <a:r>
                <a:rPr lang="en-US" sz="1600" dirty="0"/>
                <a:t>Storage space for T’</a:t>
              </a:r>
            </a:p>
          </p:txBody>
        </p:sp>
        <p:cxnSp>
          <p:nvCxnSpPr>
            <p:cNvPr id="7" name="Straight Connector 6"/>
            <p:cNvCxnSpPr>
              <a:cxnSpLocks/>
            </p:cNvCxnSpPr>
            <p:nvPr/>
          </p:nvCxnSpPr>
          <p:spPr>
            <a:xfrm>
              <a:off x="4736318" y="3858581"/>
              <a:ext cx="203247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 name="Picture 9" descr="&quot;Summation from i equals 0 to n minus 1 of (t sub i minus t sub i prime) is less than e.&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8714" y="5255173"/>
            <a:ext cx="1521696" cy="573852"/>
          </a:xfrm>
          <a:prstGeom prst="rect">
            <a:avLst/>
          </a:prstGeom>
        </p:spPr>
      </p:pic>
    </p:spTree>
    <p:extLst>
      <p:ext uri="{BB962C8B-B14F-4D97-AF65-F5344CB8AC3E}">
        <p14:creationId xmlns:p14="http://schemas.microsoft.com/office/powerpoint/2010/main" val="273327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Contributions</a:t>
            </a:r>
          </a:p>
        </p:txBody>
      </p:sp>
      <p:sp>
        <p:nvSpPr>
          <p:cNvPr id="3" name="Content Placeholder 2"/>
          <p:cNvSpPr>
            <a:spLocks noGrp="1"/>
          </p:cNvSpPr>
          <p:nvPr>
            <p:ph idx="1"/>
          </p:nvPr>
        </p:nvSpPr>
        <p:spPr>
          <a:xfrm>
            <a:off x="457200" y="1060302"/>
            <a:ext cx="8229600" cy="4646816"/>
          </a:xfrm>
        </p:spPr>
        <p:txBody>
          <a:bodyPr>
            <a:normAutofit/>
          </a:bodyPr>
          <a:lstStyle/>
          <a:p>
            <a:pPr marL="342900" lvl="1" indent="-342900">
              <a:buFont typeface="Arial"/>
              <a:buChar char="•"/>
            </a:pPr>
            <a:r>
              <a:rPr lang="en-US" sz="2000" dirty="0"/>
              <a:t>A new </a:t>
            </a:r>
            <a:r>
              <a:rPr lang="en-US" sz="2000" dirty="0">
                <a:solidFill>
                  <a:srgbClr val="C00000"/>
                </a:solidFill>
              </a:rPr>
              <a:t>on-line</a:t>
            </a:r>
            <a:r>
              <a:rPr lang="en-US" sz="2000" dirty="0"/>
              <a:t> algorithm</a:t>
            </a:r>
          </a:p>
          <a:p>
            <a:pPr marL="742950" lvl="2" indent="-342900"/>
            <a:r>
              <a:rPr lang="en-US" sz="1800" dirty="0"/>
              <a:t>O(N), same as Delta compression</a:t>
            </a:r>
          </a:p>
          <a:p>
            <a:pPr marL="742950" lvl="2" indent="-342900"/>
            <a:r>
              <a:rPr lang="en-US" sz="2000" dirty="0"/>
              <a:t>Using </a:t>
            </a:r>
            <a:r>
              <a:rPr lang="en-US" sz="2000" dirty="0">
                <a:solidFill>
                  <a:srgbClr val="C00000"/>
                </a:solidFill>
              </a:rPr>
              <a:t>prediction</a:t>
            </a:r>
            <a:r>
              <a:rPr lang="en-US" sz="2000" dirty="0"/>
              <a:t> methods</a:t>
            </a:r>
          </a:p>
          <a:p>
            <a:pPr lvl="2">
              <a:buFont typeface="Arial"/>
              <a:buChar char="•"/>
            </a:pPr>
            <a:r>
              <a:rPr lang="en-US" sz="1650" dirty="0"/>
              <a:t>Temporally-aware linear predictor</a:t>
            </a:r>
          </a:p>
          <a:p>
            <a:pPr lvl="2">
              <a:buFont typeface="Arial"/>
              <a:buChar char="•"/>
            </a:pPr>
            <a:r>
              <a:rPr lang="en-US" sz="1650" dirty="0"/>
              <a:t>New dynamic leading zero encoding scheme</a:t>
            </a:r>
          </a:p>
          <a:p>
            <a:pPr lvl="1">
              <a:buFont typeface="Arial"/>
              <a:buChar char="•"/>
            </a:pPr>
            <a:endParaRPr lang="en-US" sz="2000" dirty="0"/>
          </a:p>
          <a:p>
            <a:pPr marL="400050" lvl="2" indent="0">
              <a:buNone/>
            </a:pPr>
            <a:endParaRPr lang="en-US" sz="1800" dirty="0"/>
          </a:p>
          <a:p>
            <a:pPr marL="442921" lvl="1" indent="-342900"/>
            <a:endParaRPr lang="en-US" sz="1950" dirty="0"/>
          </a:p>
          <a:p>
            <a:pPr marL="400050" lvl="2" indent="0">
              <a:buNone/>
            </a:pPr>
            <a:endParaRPr lang="en-US" sz="1800" dirty="0"/>
          </a:p>
        </p:txBody>
      </p:sp>
    </p:spTree>
    <p:extLst>
      <p:ext uri="{BB962C8B-B14F-4D97-AF65-F5344CB8AC3E}">
        <p14:creationId xmlns:p14="http://schemas.microsoft.com/office/powerpoint/2010/main" val="2579481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C2850-491A-4594-A2CD-733D03F2E580}"/>
              </a:ext>
            </a:extLst>
          </p:cNvPr>
          <p:cNvSpPr>
            <a:spLocks noGrp="1"/>
          </p:cNvSpPr>
          <p:nvPr>
            <p:ph type="title"/>
          </p:nvPr>
        </p:nvSpPr>
        <p:spPr/>
        <p:txBody>
          <a:bodyPr/>
          <a:lstStyle/>
          <a:p>
            <a:r>
              <a:rPr lang="en-US"/>
              <a:t>Weekly Topic: Spatial Data Storage</a:t>
            </a:r>
          </a:p>
        </p:txBody>
      </p:sp>
      <p:sp>
        <p:nvSpPr>
          <p:cNvPr id="4" name="Slide Number Placeholder 3">
            <a:extLst>
              <a:ext uri="{FF2B5EF4-FFF2-40B4-BE49-F238E27FC236}">
                <a16:creationId xmlns:a16="http://schemas.microsoft.com/office/drawing/2014/main" id="{9CB3BB92-C332-4DA1-B26E-5BD47E986E49}"/>
              </a:ext>
            </a:extLst>
          </p:cNvPr>
          <p:cNvSpPr>
            <a:spLocks noGrp="1"/>
          </p:cNvSpPr>
          <p:nvPr>
            <p:ph type="sldNum" sz="quarter" idx="11"/>
          </p:nvPr>
        </p:nvSpPr>
        <p:spPr/>
        <p:txBody>
          <a:bodyPr/>
          <a:lstStyle/>
          <a:p>
            <a:fld id="{E4D37B5F-ABCF-48FC-8FD3-F3890A2DD608}" type="slidenum">
              <a:rPr lang="en-US" smtClean="0"/>
              <a:pPr/>
              <a:t>3</a:t>
            </a:fld>
            <a:endParaRPr lang="en-US"/>
          </a:p>
        </p:txBody>
      </p:sp>
      <p:sp>
        <p:nvSpPr>
          <p:cNvPr id="7" name="Rectangle 6">
            <a:extLst>
              <a:ext uri="{FF2B5EF4-FFF2-40B4-BE49-F238E27FC236}">
                <a16:creationId xmlns:a16="http://schemas.microsoft.com/office/drawing/2014/main" id="{CBC727D8-5355-44B2-829C-3C7A52CC9F7A}"/>
              </a:ext>
              <a:ext uri="{C183D7F6-B498-43B3-948B-1728B52AA6E4}">
                <adec:decorative xmlns:adec="http://schemas.microsoft.com/office/drawing/2017/decorative" val="1"/>
              </a:ext>
            </a:extLst>
          </p:cNvPr>
          <p:cNvSpPr/>
          <p:nvPr/>
        </p:nvSpPr>
        <p:spPr bwMode="auto">
          <a:xfrm>
            <a:off x="2394585" y="2548890"/>
            <a:ext cx="1274445" cy="49149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8" name="Rectangle 7">
            <a:extLst>
              <a:ext uri="{FF2B5EF4-FFF2-40B4-BE49-F238E27FC236}">
                <a16:creationId xmlns:a16="http://schemas.microsoft.com/office/drawing/2014/main" id="{8B2F06C4-4295-42C7-BE1C-FEB6A12FAECD}"/>
              </a:ext>
              <a:ext uri="{C183D7F6-B498-43B3-948B-1728B52AA6E4}">
                <adec:decorative xmlns:adec="http://schemas.microsoft.com/office/drawing/2017/decorative" val="1"/>
              </a:ext>
            </a:extLst>
          </p:cNvPr>
          <p:cNvSpPr/>
          <p:nvPr/>
        </p:nvSpPr>
        <p:spPr bwMode="auto">
          <a:xfrm>
            <a:off x="4337685" y="2548890"/>
            <a:ext cx="1857375" cy="49149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9" name="Rectangle 8">
            <a:extLst>
              <a:ext uri="{FF2B5EF4-FFF2-40B4-BE49-F238E27FC236}">
                <a16:creationId xmlns:a16="http://schemas.microsoft.com/office/drawing/2014/main" id="{3D8229D4-2566-42B6-8199-91CF4E5A0171}"/>
              </a:ext>
              <a:ext uri="{C183D7F6-B498-43B3-948B-1728B52AA6E4}">
                <adec:decorative xmlns:adec="http://schemas.microsoft.com/office/drawing/2017/decorative" val="1"/>
              </a:ext>
            </a:extLst>
          </p:cNvPr>
          <p:cNvSpPr/>
          <p:nvPr/>
        </p:nvSpPr>
        <p:spPr bwMode="auto">
          <a:xfrm>
            <a:off x="6732270" y="2548890"/>
            <a:ext cx="1625917" cy="49149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1" name="Rectangle 10">
            <a:extLst>
              <a:ext uri="{FF2B5EF4-FFF2-40B4-BE49-F238E27FC236}">
                <a16:creationId xmlns:a16="http://schemas.microsoft.com/office/drawing/2014/main" id="{392E917F-C794-429E-9588-F1317D5969FC}"/>
              </a:ext>
              <a:ext uri="{C183D7F6-B498-43B3-948B-1728B52AA6E4}">
                <adec:decorative xmlns:adec="http://schemas.microsoft.com/office/drawing/2017/decorative" val="1"/>
              </a:ext>
            </a:extLst>
          </p:cNvPr>
          <p:cNvSpPr/>
          <p:nvPr/>
        </p:nvSpPr>
        <p:spPr bwMode="auto">
          <a:xfrm>
            <a:off x="2394585" y="3351679"/>
            <a:ext cx="1731645" cy="49149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2" name="Rectangle 11">
            <a:extLst>
              <a:ext uri="{FF2B5EF4-FFF2-40B4-BE49-F238E27FC236}">
                <a16:creationId xmlns:a16="http://schemas.microsoft.com/office/drawing/2014/main" id="{EC5DDECE-C5A0-4839-8B91-59B9BA1C7661}"/>
              </a:ext>
              <a:ext uri="{C183D7F6-B498-43B3-948B-1728B52AA6E4}">
                <adec:decorative xmlns:adec="http://schemas.microsoft.com/office/drawing/2017/decorative" val="1"/>
              </a:ext>
            </a:extLst>
          </p:cNvPr>
          <p:cNvSpPr/>
          <p:nvPr/>
        </p:nvSpPr>
        <p:spPr bwMode="auto">
          <a:xfrm>
            <a:off x="4349115" y="3351679"/>
            <a:ext cx="1857375" cy="49149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3" name="Rectangle 12">
            <a:extLst>
              <a:ext uri="{FF2B5EF4-FFF2-40B4-BE49-F238E27FC236}">
                <a16:creationId xmlns:a16="http://schemas.microsoft.com/office/drawing/2014/main" id="{64C82A0C-1F13-4B0F-8F4C-7848B18F51CD}"/>
              </a:ext>
              <a:ext uri="{C183D7F6-B498-43B3-948B-1728B52AA6E4}">
                <adec:decorative xmlns:adec="http://schemas.microsoft.com/office/drawing/2017/decorative" val="1"/>
              </a:ext>
            </a:extLst>
          </p:cNvPr>
          <p:cNvSpPr/>
          <p:nvPr/>
        </p:nvSpPr>
        <p:spPr bwMode="auto">
          <a:xfrm>
            <a:off x="6743700" y="3351679"/>
            <a:ext cx="1625917" cy="49149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5" name="Rectangle 14">
            <a:extLst>
              <a:ext uri="{FF2B5EF4-FFF2-40B4-BE49-F238E27FC236}">
                <a16:creationId xmlns:a16="http://schemas.microsoft.com/office/drawing/2014/main" id="{3A6F2FFA-0E54-4ED9-A224-125F3004F0FD}"/>
              </a:ext>
              <a:ext uri="{C183D7F6-B498-43B3-948B-1728B52AA6E4}">
                <adec:decorative xmlns:adec="http://schemas.microsoft.com/office/drawing/2017/decorative" val="1"/>
              </a:ext>
            </a:extLst>
          </p:cNvPr>
          <p:cNvSpPr/>
          <p:nvPr/>
        </p:nvSpPr>
        <p:spPr bwMode="auto">
          <a:xfrm>
            <a:off x="2394585" y="3978305"/>
            <a:ext cx="1731645" cy="49149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6" name="Rectangle 15">
            <a:extLst>
              <a:ext uri="{FF2B5EF4-FFF2-40B4-BE49-F238E27FC236}">
                <a16:creationId xmlns:a16="http://schemas.microsoft.com/office/drawing/2014/main" id="{78D30C36-FCF8-411B-86DD-E9A9CD755BB1}"/>
              </a:ext>
              <a:ext uri="{C183D7F6-B498-43B3-948B-1728B52AA6E4}">
                <adec:decorative xmlns:adec="http://schemas.microsoft.com/office/drawing/2017/decorative" val="1"/>
              </a:ext>
            </a:extLst>
          </p:cNvPr>
          <p:cNvSpPr/>
          <p:nvPr/>
        </p:nvSpPr>
        <p:spPr bwMode="auto">
          <a:xfrm>
            <a:off x="4349115" y="3978305"/>
            <a:ext cx="1857375" cy="49149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7" name="Rectangle 16">
            <a:extLst>
              <a:ext uri="{FF2B5EF4-FFF2-40B4-BE49-F238E27FC236}">
                <a16:creationId xmlns:a16="http://schemas.microsoft.com/office/drawing/2014/main" id="{EAB54651-85FF-4BBF-BCFA-E025D671DC31}"/>
              </a:ext>
              <a:ext uri="{C183D7F6-B498-43B3-948B-1728B52AA6E4}">
                <adec:decorative xmlns:adec="http://schemas.microsoft.com/office/drawing/2017/decorative" val="1"/>
              </a:ext>
            </a:extLst>
          </p:cNvPr>
          <p:cNvSpPr/>
          <p:nvPr/>
        </p:nvSpPr>
        <p:spPr bwMode="auto">
          <a:xfrm>
            <a:off x="6743700" y="3978305"/>
            <a:ext cx="1625917" cy="49149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9" name="Rectangle 18">
            <a:extLst>
              <a:ext uri="{FF2B5EF4-FFF2-40B4-BE49-F238E27FC236}">
                <a16:creationId xmlns:a16="http://schemas.microsoft.com/office/drawing/2014/main" id="{EF758243-34E2-4BB9-B433-0F5D35964AD0}"/>
              </a:ext>
              <a:ext uri="{C183D7F6-B498-43B3-948B-1728B52AA6E4}">
                <adec:decorative xmlns:adec="http://schemas.microsoft.com/office/drawing/2017/decorative" val="1"/>
              </a:ext>
            </a:extLst>
          </p:cNvPr>
          <p:cNvSpPr/>
          <p:nvPr/>
        </p:nvSpPr>
        <p:spPr bwMode="auto">
          <a:xfrm>
            <a:off x="2394585" y="4608270"/>
            <a:ext cx="1731645" cy="49149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0" name="Rectangle 19">
            <a:extLst>
              <a:ext uri="{FF2B5EF4-FFF2-40B4-BE49-F238E27FC236}">
                <a16:creationId xmlns:a16="http://schemas.microsoft.com/office/drawing/2014/main" id="{1553089F-55A5-4EFD-80CD-B9805BBBA49D}"/>
              </a:ext>
              <a:ext uri="{C183D7F6-B498-43B3-948B-1728B52AA6E4}">
                <adec:decorative xmlns:adec="http://schemas.microsoft.com/office/drawing/2017/decorative" val="1"/>
              </a:ext>
            </a:extLst>
          </p:cNvPr>
          <p:cNvSpPr/>
          <p:nvPr/>
        </p:nvSpPr>
        <p:spPr bwMode="auto">
          <a:xfrm>
            <a:off x="4349115" y="4608270"/>
            <a:ext cx="1857375" cy="49149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1" name="Rectangle 20">
            <a:extLst>
              <a:ext uri="{FF2B5EF4-FFF2-40B4-BE49-F238E27FC236}">
                <a16:creationId xmlns:a16="http://schemas.microsoft.com/office/drawing/2014/main" id="{5A5A7113-F077-4138-9915-6D4DBA7C11C7}"/>
              </a:ext>
              <a:ext uri="{C183D7F6-B498-43B3-948B-1728B52AA6E4}">
                <adec:decorative xmlns:adec="http://schemas.microsoft.com/office/drawing/2017/decorative" val="1"/>
              </a:ext>
            </a:extLst>
          </p:cNvPr>
          <p:cNvSpPr/>
          <p:nvPr/>
        </p:nvSpPr>
        <p:spPr bwMode="auto">
          <a:xfrm>
            <a:off x="6743700" y="4608270"/>
            <a:ext cx="1625917" cy="49149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graphicFrame>
        <p:nvGraphicFramePr>
          <p:cNvPr id="5" name="Content Placeholder 4">
            <a:extLst>
              <a:ext uri="{FF2B5EF4-FFF2-40B4-BE49-F238E27FC236}">
                <a16:creationId xmlns:a16="http://schemas.microsoft.com/office/drawing/2014/main" id="{159C1ACF-4B5A-46B9-BA76-9CA637FE5603}"/>
              </a:ext>
            </a:extLst>
          </p:cNvPr>
          <p:cNvGraphicFramePr>
            <a:graphicFrameLocks noGrp="1"/>
          </p:cNvGraphicFramePr>
          <p:nvPr>
            <p:ph idx="1"/>
            <p:extLst>
              <p:ext uri="{D42A27DB-BD31-4B8C-83A1-F6EECF244321}">
                <p14:modId xmlns:p14="http://schemas.microsoft.com/office/powerpoint/2010/main" val="2075220965"/>
              </p:ext>
            </p:extLst>
          </p:nvPr>
        </p:nvGraphicFramePr>
        <p:xfrm>
          <a:off x="428624" y="1371600"/>
          <a:ext cx="8143876" cy="3479942"/>
        </p:xfrm>
        <a:graphic>
          <a:graphicData uri="http://schemas.openxmlformats.org/drawingml/2006/table">
            <a:tbl>
              <a:tblPr firstRow="1" bandRow="1">
                <a:tableStyleId>{5940675A-B579-460E-94D1-54222C63F5DA}</a:tableStyleId>
              </a:tblPr>
              <a:tblGrid>
                <a:gridCol w="1798532">
                  <a:extLst>
                    <a:ext uri="{9D8B030D-6E8A-4147-A177-3AD203B41FA5}">
                      <a16:colId xmlns:a16="http://schemas.microsoft.com/office/drawing/2014/main" val="2758202968"/>
                    </a:ext>
                  </a:extLst>
                </a:gridCol>
                <a:gridCol w="1908040">
                  <a:extLst>
                    <a:ext uri="{9D8B030D-6E8A-4147-A177-3AD203B41FA5}">
                      <a16:colId xmlns:a16="http://schemas.microsoft.com/office/drawing/2014/main" val="2093180390"/>
                    </a:ext>
                  </a:extLst>
                </a:gridCol>
                <a:gridCol w="2218652">
                  <a:extLst>
                    <a:ext uri="{9D8B030D-6E8A-4147-A177-3AD203B41FA5}">
                      <a16:colId xmlns:a16="http://schemas.microsoft.com/office/drawing/2014/main" val="30169940"/>
                    </a:ext>
                  </a:extLst>
                </a:gridCol>
                <a:gridCol w="2218652">
                  <a:extLst>
                    <a:ext uri="{9D8B030D-6E8A-4147-A177-3AD203B41FA5}">
                      <a16:colId xmlns:a16="http://schemas.microsoft.com/office/drawing/2014/main" val="3681327692"/>
                    </a:ext>
                  </a:extLst>
                </a:gridCol>
              </a:tblGrid>
              <a:tr h="514350">
                <a:tc>
                  <a:txBody>
                    <a:bodyPr/>
                    <a:lstStyle/>
                    <a:p>
                      <a:r>
                        <a:rPr lang="en-US" sz="1600" b="1"/>
                        <a:t>Genre</a:t>
                      </a:r>
                    </a:p>
                  </a:txBody>
                  <a:tcPr/>
                </a:tc>
                <a:tc>
                  <a:txBody>
                    <a:bodyPr/>
                    <a:lstStyle/>
                    <a:p>
                      <a:r>
                        <a:rPr lang="en-US" sz="1600" b="1" dirty="0"/>
                        <a:t>File Structure</a:t>
                      </a:r>
                    </a:p>
                  </a:txBody>
                  <a:tcPr/>
                </a:tc>
                <a:tc>
                  <a:txBody>
                    <a:bodyPr/>
                    <a:lstStyle/>
                    <a:p>
                      <a:r>
                        <a:rPr lang="en-US" sz="1600" b="1" dirty="0"/>
                        <a:t>Indexing</a:t>
                      </a:r>
                    </a:p>
                  </a:txBody>
                  <a:tcPr/>
                </a:tc>
                <a:tc>
                  <a:txBody>
                    <a:bodyPr/>
                    <a:lstStyle/>
                    <a:p>
                      <a:r>
                        <a:rPr lang="en-US" sz="1600" b="1" dirty="0"/>
                        <a:t>Compression</a:t>
                      </a:r>
                    </a:p>
                  </a:txBody>
                  <a:tcPr/>
                </a:tc>
                <a:extLst>
                  <a:ext uri="{0D108BD9-81ED-4DB2-BD59-A6C34878D82A}">
                    <a16:rowId xmlns:a16="http://schemas.microsoft.com/office/drawing/2014/main" val="2980743409"/>
                  </a:ext>
                </a:extLst>
              </a:tr>
              <a:tr h="586393">
                <a:tc>
                  <a:txBody>
                    <a:bodyPr/>
                    <a:lstStyle/>
                    <a:p>
                      <a:r>
                        <a:rPr lang="en-US" sz="1600"/>
                        <a:t>Relational</a:t>
                      </a:r>
                    </a:p>
                  </a:txBody>
                  <a:tcPr/>
                </a:tc>
                <a:tc>
                  <a:txBody>
                    <a:bodyPr/>
                    <a:lstStyle/>
                    <a:p>
                      <a:r>
                        <a:rPr lang="en-US" sz="1600" dirty="0"/>
                        <a:t>Heap, Ordered, Hashed</a:t>
                      </a:r>
                    </a:p>
                  </a:txBody>
                  <a:tcPr/>
                </a:tc>
                <a:tc>
                  <a:txBody>
                    <a:bodyPr/>
                    <a:lstStyle/>
                    <a:p>
                      <a:r>
                        <a:rPr lang="en-US" sz="1600"/>
                        <a:t>B-tree, B</a:t>
                      </a:r>
                      <a:r>
                        <a:rPr lang="en-US" sz="1600" baseline="30000"/>
                        <a:t>+</a:t>
                      </a:r>
                      <a:r>
                        <a:rPr lang="en-US" sz="1600"/>
                        <a:t>-tree</a:t>
                      </a:r>
                    </a:p>
                    <a:p>
                      <a:r>
                        <a:rPr lang="en-US" sz="1600"/>
                        <a:t>Hashing</a:t>
                      </a:r>
                    </a:p>
                  </a:txBody>
                  <a:tcPr/>
                </a:tc>
                <a:tc>
                  <a:txBody>
                    <a:bodyPr/>
                    <a:lstStyle/>
                    <a:p>
                      <a:r>
                        <a:rPr lang="en-US" sz="1350" b="0" i="0" kern="1200" dirty="0">
                          <a:solidFill>
                            <a:schemeClr val="tx1"/>
                          </a:solidFill>
                          <a:effectLst/>
                          <a:latin typeface="+mn-lt"/>
                          <a:ea typeface="+mn-ea"/>
                          <a:cs typeface="+mn-cs"/>
                        </a:rPr>
                        <a:t>JPEG, MP3</a:t>
                      </a:r>
                      <a:endParaRPr lang="en-US" sz="1600" dirty="0"/>
                    </a:p>
                  </a:txBody>
                  <a:tcPr/>
                </a:tc>
                <a:extLst>
                  <a:ext uri="{0D108BD9-81ED-4DB2-BD59-A6C34878D82A}">
                    <a16:rowId xmlns:a16="http://schemas.microsoft.com/office/drawing/2014/main" val="2379789350"/>
                  </a:ext>
                </a:extLst>
              </a:tr>
              <a:tr h="512157">
                <a:tc>
                  <a:txBody>
                    <a:bodyPr/>
                    <a:lstStyle/>
                    <a:p>
                      <a:r>
                        <a:rPr lang="en-US" sz="1600" dirty="0"/>
                        <a:t>Spatial</a:t>
                      </a:r>
                    </a:p>
                  </a:txBody>
                  <a:tcPr/>
                </a:tc>
                <a:tc>
                  <a:txBody>
                    <a:bodyPr/>
                    <a:lstStyle/>
                    <a:p>
                      <a:r>
                        <a:rPr lang="en-US" sz="1600" dirty="0"/>
                        <a:t>Space filling curve</a:t>
                      </a:r>
                    </a:p>
                  </a:txBody>
                  <a:tcPr/>
                </a:tc>
                <a:tc>
                  <a:txBody>
                    <a:bodyPr/>
                    <a:lstStyle/>
                    <a:p>
                      <a:r>
                        <a:rPr lang="en-US" sz="1600" dirty="0"/>
                        <a:t>R-tree, R</a:t>
                      </a:r>
                      <a:r>
                        <a:rPr lang="en-US" sz="1600" baseline="30000" dirty="0"/>
                        <a:t>+</a:t>
                      </a:r>
                      <a:r>
                        <a:rPr lang="en-US" sz="1600" dirty="0"/>
                        <a:t>/R* trees</a:t>
                      </a:r>
                    </a:p>
                  </a:txBody>
                  <a:tcPr/>
                </a:tc>
                <a:tc>
                  <a:txBody>
                    <a:bodyPr/>
                    <a:lstStyle/>
                    <a:p>
                      <a:endParaRPr lang="en-US" sz="1600" dirty="0"/>
                    </a:p>
                  </a:txBody>
                  <a:tcPr/>
                </a:tc>
                <a:extLst>
                  <a:ext uri="{0D108BD9-81ED-4DB2-BD59-A6C34878D82A}">
                    <a16:rowId xmlns:a16="http://schemas.microsoft.com/office/drawing/2014/main" val="2395401473"/>
                  </a:ext>
                </a:extLst>
              </a:tr>
              <a:tr h="586393">
                <a:tc>
                  <a:txBody>
                    <a:bodyPr/>
                    <a:lstStyle/>
                    <a:p>
                      <a:r>
                        <a:rPr lang="en-US" sz="1600"/>
                        <a:t>Spatial Network</a:t>
                      </a:r>
                    </a:p>
                  </a:txBody>
                  <a:tcPr/>
                </a:tc>
                <a:tc>
                  <a:txBody>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lang="en-US" sz="1600" dirty="0"/>
                        <a:t>CCAM </a:t>
                      </a:r>
                      <a:br>
                        <a:rPr lang="en-US" sz="1600" dirty="0"/>
                      </a:br>
                      <a:r>
                        <a:rPr lang="en-US" sz="1600" dirty="0"/>
                        <a:t>Min-cut of edges</a:t>
                      </a:r>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2136389464"/>
                  </a:ext>
                </a:extLst>
              </a:tr>
              <a:tr h="694256">
                <a:tc>
                  <a:txBody>
                    <a:bodyPr/>
                    <a:lstStyle/>
                    <a:p>
                      <a:r>
                        <a:rPr lang="en-US" sz="1600" dirty="0">
                          <a:solidFill>
                            <a:schemeClr val="tx1"/>
                          </a:solidFill>
                        </a:rPr>
                        <a:t>Spatiotemporal</a:t>
                      </a:r>
                    </a:p>
                  </a:txBody>
                  <a:tcPr/>
                </a:tc>
                <a:tc>
                  <a:txBody>
                    <a:bodyPr/>
                    <a:lstStyle/>
                    <a:p>
                      <a:endParaRPr lang="en-US" sz="1600" dirty="0">
                        <a:solidFill>
                          <a:srgbClr val="FF0000"/>
                        </a:solidFill>
                      </a:endParaRPr>
                    </a:p>
                  </a:txBody>
                  <a:tcPr/>
                </a:tc>
                <a:tc>
                  <a:txBody>
                    <a:bodyPr/>
                    <a:lstStyle/>
                    <a:p>
                      <a:endParaRPr lang="en-US" sz="1600" dirty="0">
                        <a:solidFill>
                          <a:srgbClr val="FF0000"/>
                        </a:solidFill>
                      </a:endParaRPr>
                    </a:p>
                  </a:txBody>
                  <a:tcPr/>
                </a:tc>
                <a:tc>
                  <a:txBody>
                    <a:bodyPr/>
                    <a:lstStyle/>
                    <a:p>
                      <a:endParaRPr lang="en-US" sz="1600" dirty="0">
                        <a:solidFill>
                          <a:srgbClr val="FF0000"/>
                        </a:solidFill>
                      </a:endParaRPr>
                    </a:p>
                  </a:txBody>
                  <a:tcPr/>
                </a:tc>
                <a:extLst>
                  <a:ext uri="{0D108BD9-81ED-4DB2-BD59-A6C34878D82A}">
                    <a16:rowId xmlns:a16="http://schemas.microsoft.com/office/drawing/2014/main" val="175997083"/>
                  </a:ext>
                </a:extLst>
              </a:tr>
              <a:tr h="586393">
                <a:tc>
                  <a:txBody>
                    <a:bodyPr/>
                    <a:lstStyle/>
                    <a:p>
                      <a:r>
                        <a:rPr lang="en-US" sz="1600"/>
                        <a:t>Spatial Big Data</a:t>
                      </a:r>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484257923"/>
                  </a:ext>
                </a:extLst>
              </a:tr>
            </a:tbl>
          </a:graphicData>
        </a:graphic>
      </p:graphicFrame>
    </p:spTree>
    <p:extLst>
      <p:ext uri="{BB962C8B-B14F-4D97-AF65-F5344CB8AC3E}">
        <p14:creationId xmlns:p14="http://schemas.microsoft.com/office/powerpoint/2010/main" val="3140918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1356" y="1078117"/>
            <a:ext cx="7801287" cy="4895939"/>
          </a:xfrm>
        </p:spPr>
        <p:txBody>
          <a:bodyPr>
            <a:normAutofit/>
          </a:bodyPr>
          <a:lstStyle/>
          <a:p>
            <a:r>
              <a:rPr lang="en-US" dirty="0"/>
              <a:t>Trajectory</a:t>
            </a:r>
          </a:p>
          <a:p>
            <a:pPr lvl="1">
              <a:buFont typeface="Arial"/>
              <a:buChar char="•"/>
            </a:pPr>
            <a:r>
              <a:rPr lang="en-US" sz="1600" dirty="0"/>
              <a:t>A sequence of </a:t>
            </a:r>
            <a:r>
              <a:rPr lang="en-US" sz="1600" dirty="0" err="1"/>
              <a:t>spatio</a:t>
            </a:r>
            <a:r>
              <a:rPr lang="en-US" sz="1600" dirty="0"/>
              <a:t>-temporal points T = {t</a:t>
            </a:r>
            <a:r>
              <a:rPr lang="en-US" sz="1600" baseline="-25000" dirty="0"/>
              <a:t>1</a:t>
            </a:r>
            <a:r>
              <a:rPr lang="en-US" sz="1600" dirty="0"/>
              <a:t>,t</a:t>
            </a:r>
            <a:r>
              <a:rPr lang="en-US" sz="1600" baseline="-25000" dirty="0"/>
              <a:t>2</a:t>
            </a:r>
            <a:r>
              <a:rPr lang="en-US" sz="1600" dirty="0"/>
              <a:t>,t</a:t>
            </a:r>
            <a:r>
              <a:rPr lang="en-US" sz="1600" baseline="-25000" dirty="0"/>
              <a:t>3</a:t>
            </a:r>
            <a:r>
              <a:rPr lang="en-US" sz="1600" dirty="0"/>
              <a:t>,….}</a:t>
            </a:r>
          </a:p>
          <a:p>
            <a:pPr lvl="1">
              <a:buFont typeface="Arial"/>
              <a:buChar char="•"/>
            </a:pPr>
            <a:r>
              <a:rPr lang="en-US" sz="1600" dirty="0"/>
              <a:t>Each point contains longitude, latitude, timestamp etc.</a:t>
            </a:r>
          </a:p>
          <a:p>
            <a:pPr marL="457200" lvl="1" indent="0">
              <a:buNone/>
            </a:pPr>
            <a:r>
              <a:rPr lang="en-US" sz="1600" dirty="0"/>
              <a:t>     </a:t>
            </a:r>
            <a:r>
              <a:rPr lang="en-US" sz="1600" dirty="0" err="1"/>
              <a:t>t</a:t>
            </a:r>
            <a:r>
              <a:rPr lang="en-US" sz="1600" baseline="-25000" dirty="0" err="1"/>
              <a:t>i</a:t>
            </a:r>
            <a:r>
              <a:rPr lang="en-US" sz="1600" dirty="0"/>
              <a:t> = (</a:t>
            </a:r>
            <a:r>
              <a:rPr lang="en-US" sz="1600" dirty="0" err="1"/>
              <a:t>lon</a:t>
            </a:r>
            <a:r>
              <a:rPr lang="en-US" sz="1600" baseline="-25000" dirty="0" err="1"/>
              <a:t>i</a:t>
            </a:r>
            <a:r>
              <a:rPr lang="en-US" sz="1600" dirty="0"/>
              <a:t>, </a:t>
            </a:r>
            <a:r>
              <a:rPr lang="en-US" sz="1600" dirty="0" err="1"/>
              <a:t>lat</a:t>
            </a:r>
            <a:r>
              <a:rPr lang="en-US" sz="1600" baseline="-25000" dirty="0" err="1"/>
              <a:t>i</a:t>
            </a:r>
            <a:r>
              <a:rPr lang="en-US" sz="1600" dirty="0"/>
              <a:t>, </a:t>
            </a:r>
            <a:r>
              <a:rPr lang="en-US" sz="1600" dirty="0" err="1"/>
              <a:t>ts</a:t>
            </a:r>
            <a:r>
              <a:rPr lang="en-US" sz="1600" baseline="-25000" dirty="0" err="1"/>
              <a:t>i</a:t>
            </a:r>
            <a:r>
              <a:rPr lang="en-US" sz="1600" dirty="0"/>
              <a:t>)</a:t>
            </a:r>
          </a:p>
          <a:p>
            <a:pPr lvl="1">
              <a:buFont typeface="Arial"/>
              <a:buChar char="•"/>
            </a:pPr>
            <a:endParaRPr lang="en-US" sz="1600" dirty="0"/>
          </a:p>
          <a:p>
            <a:r>
              <a:rPr lang="en-US" dirty="0"/>
              <a:t>Prediction of next point from previous points</a:t>
            </a:r>
          </a:p>
          <a:p>
            <a:endParaRPr lang="en-US" dirty="0"/>
          </a:p>
          <a:p>
            <a:r>
              <a:rPr lang="en-US" dirty="0"/>
              <a:t>Lossy compression vs. loss-less compression</a:t>
            </a:r>
          </a:p>
          <a:p>
            <a:pPr marL="0" indent="0">
              <a:buNone/>
            </a:pPr>
            <a:endParaRPr lang="en-US" dirty="0"/>
          </a:p>
          <a:p>
            <a:r>
              <a:rPr lang="en-US" dirty="0"/>
              <a:t>Error margin</a:t>
            </a:r>
          </a:p>
          <a:p>
            <a:pPr lvl="1">
              <a:buFont typeface="Arial"/>
              <a:buChar char="•"/>
            </a:pPr>
            <a:r>
              <a:rPr lang="en-US" sz="1600" dirty="0"/>
              <a:t>The maximum error that can be tolerated for compression</a:t>
            </a:r>
          </a:p>
          <a:p>
            <a:pPr lvl="1"/>
            <a:endParaRPr lang="en-US" sz="1600" dirty="0"/>
          </a:p>
        </p:txBody>
      </p:sp>
      <p:sp>
        <p:nvSpPr>
          <p:cNvPr id="6" name="Title 1">
            <a:extLst>
              <a:ext uri="{FF2B5EF4-FFF2-40B4-BE49-F238E27FC236}">
                <a16:creationId xmlns:a16="http://schemas.microsoft.com/office/drawing/2014/main" id="{05E5FFF9-B946-4C2E-8447-3CB27BD565CC}"/>
              </a:ext>
            </a:extLst>
          </p:cNvPr>
          <p:cNvSpPr>
            <a:spLocks noGrp="1"/>
          </p:cNvSpPr>
          <p:nvPr>
            <p:ph type="title"/>
          </p:nvPr>
        </p:nvSpPr>
        <p:spPr>
          <a:xfrm>
            <a:off x="685800" y="280150"/>
            <a:ext cx="7772400" cy="780151"/>
          </a:xfrm>
        </p:spPr>
        <p:txBody>
          <a:bodyPr/>
          <a:lstStyle/>
          <a:p>
            <a:r>
              <a:rPr lang="en-US" b="1" dirty="0"/>
              <a:t>Key concepts: Spatiotemporal Data</a:t>
            </a:r>
          </a:p>
        </p:txBody>
      </p:sp>
    </p:spTree>
    <p:extLst>
      <p:ext uri="{BB962C8B-B14F-4D97-AF65-F5344CB8AC3E}">
        <p14:creationId xmlns:p14="http://schemas.microsoft.com/office/powerpoint/2010/main" val="336815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19076-76A0-4F03-BDB3-7BA8F4243808}"/>
              </a:ext>
            </a:extLst>
          </p:cNvPr>
          <p:cNvSpPr>
            <a:spLocks noGrp="1"/>
          </p:cNvSpPr>
          <p:nvPr>
            <p:ph type="title"/>
          </p:nvPr>
        </p:nvSpPr>
        <p:spPr>
          <a:xfrm>
            <a:off x="685800" y="280151"/>
            <a:ext cx="7772400" cy="609866"/>
          </a:xfrm>
        </p:spPr>
        <p:txBody>
          <a:bodyPr/>
          <a:lstStyle/>
          <a:p>
            <a:r>
              <a:rPr lang="en-US" dirty="0"/>
              <a:t>Key concepts</a:t>
            </a:r>
            <a:br>
              <a:rPr lang="en-US" dirty="0"/>
            </a:br>
            <a:r>
              <a:rPr lang="en-US" b="1" dirty="0"/>
              <a:t>Prediction of Next Points from Previous ones</a:t>
            </a:r>
          </a:p>
        </p:txBody>
      </p:sp>
      <p:sp>
        <p:nvSpPr>
          <p:cNvPr id="3" name="Content Placeholder 2">
            <a:extLst>
              <a:ext uri="{FF2B5EF4-FFF2-40B4-BE49-F238E27FC236}">
                <a16:creationId xmlns:a16="http://schemas.microsoft.com/office/drawing/2014/main" id="{0BD8F998-316E-4525-BC2A-76672055856F}"/>
              </a:ext>
            </a:extLst>
          </p:cNvPr>
          <p:cNvSpPr>
            <a:spLocks noGrp="1"/>
          </p:cNvSpPr>
          <p:nvPr>
            <p:ph idx="1"/>
          </p:nvPr>
        </p:nvSpPr>
        <p:spPr/>
        <p:txBody>
          <a:bodyPr/>
          <a:lstStyle/>
          <a:p>
            <a:r>
              <a:rPr lang="en-US" dirty="0"/>
              <a:t>Ex. Linear spatial prediction</a:t>
            </a:r>
          </a:p>
        </p:txBody>
      </p:sp>
      <p:sp>
        <p:nvSpPr>
          <p:cNvPr id="4" name="Slide Number Placeholder 3">
            <a:extLst>
              <a:ext uri="{FF2B5EF4-FFF2-40B4-BE49-F238E27FC236}">
                <a16:creationId xmlns:a16="http://schemas.microsoft.com/office/drawing/2014/main" id="{4F3D154A-8F6E-4A34-8791-172B5FD56F0B}"/>
              </a:ext>
            </a:extLst>
          </p:cNvPr>
          <p:cNvSpPr>
            <a:spLocks noGrp="1"/>
          </p:cNvSpPr>
          <p:nvPr>
            <p:ph type="sldNum" sz="quarter" idx="11"/>
          </p:nvPr>
        </p:nvSpPr>
        <p:spPr/>
        <p:txBody>
          <a:bodyPr/>
          <a:lstStyle/>
          <a:p>
            <a:fld id="{E4D37B5F-ABCF-48FC-8FD3-F3890A2DD608}" type="slidenum">
              <a:rPr lang="en-US" smtClean="0"/>
              <a:pPr/>
              <a:t>31</a:t>
            </a:fld>
            <a:endParaRPr lang="en-US"/>
          </a:p>
        </p:txBody>
      </p:sp>
      <p:pic>
        <p:nvPicPr>
          <p:cNvPr id="6" name="Picture 5" descr="Diagram showing predicted and actual points in linear spatial prediction with corresponding connections.">
            <a:extLst>
              <a:ext uri="{FF2B5EF4-FFF2-40B4-BE49-F238E27FC236}">
                <a16:creationId xmlns:a16="http://schemas.microsoft.com/office/drawing/2014/main" id="{906AF4C3-B092-4F12-A5F2-AA87914FC5F0}"/>
              </a:ext>
            </a:extLst>
          </p:cNvPr>
          <p:cNvPicPr>
            <a:picLocks noChangeAspect="1"/>
          </p:cNvPicPr>
          <p:nvPr/>
        </p:nvPicPr>
        <p:blipFill>
          <a:blip r:embed="rId2"/>
          <a:stretch>
            <a:fillRect/>
          </a:stretch>
        </p:blipFill>
        <p:spPr>
          <a:xfrm>
            <a:off x="685800" y="2279144"/>
            <a:ext cx="7944954" cy="2561079"/>
          </a:xfrm>
          <a:prstGeom prst="rect">
            <a:avLst/>
          </a:prstGeom>
        </p:spPr>
      </p:pic>
      <p:sp>
        <p:nvSpPr>
          <p:cNvPr id="7" name="Rectangle 6">
            <a:extLst>
              <a:ext uri="{FF2B5EF4-FFF2-40B4-BE49-F238E27FC236}">
                <a16:creationId xmlns:a16="http://schemas.microsoft.com/office/drawing/2014/main" id="{DA735148-972D-8D45-8AED-5BA133512066}"/>
              </a:ext>
              <a:ext uri="{C183D7F6-B498-43B3-948B-1728B52AA6E4}">
                <adec:decorative xmlns:adec="http://schemas.microsoft.com/office/drawing/2017/decorative" val="1"/>
              </a:ext>
            </a:extLst>
          </p:cNvPr>
          <p:cNvSpPr/>
          <p:nvPr/>
        </p:nvSpPr>
        <p:spPr bwMode="auto">
          <a:xfrm>
            <a:off x="3938016" y="3401187"/>
            <a:ext cx="1853184" cy="316992"/>
          </a:xfrm>
          <a:prstGeom prst="rect">
            <a:avLst/>
          </a:prstGeom>
          <a:noFill/>
          <a:ln w="25400"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416240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19A2A-E8A3-8643-B5B0-D66B4D08AE15}"/>
              </a:ext>
            </a:extLst>
          </p:cNvPr>
          <p:cNvSpPr>
            <a:spLocks noGrp="1"/>
          </p:cNvSpPr>
          <p:nvPr>
            <p:ph type="ctrTitle"/>
          </p:nvPr>
        </p:nvSpPr>
        <p:spPr>
          <a:xfrm>
            <a:off x="1524278" y="258511"/>
            <a:ext cx="6858000" cy="549606"/>
          </a:xfrm>
        </p:spPr>
        <p:txBody>
          <a:bodyPr>
            <a:normAutofit/>
          </a:bodyPr>
          <a:lstStyle/>
          <a:p>
            <a:r>
              <a:rPr lang="en-US" sz="2000" b="1" dirty="0">
                <a:latin typeface="Arial" panose="020B0604020202020204" pitchFamily="34" charset="0"/>
                <a:cs typeface="Arial" panose="020B0604020202020204" pitchFamily="34" charset="0"/>
              </a:rPr>
              <a:t>Example Comparing </a:t>
            </a:r>
            <a:r>
              <a:rPr lang="en-US" sz="2000" b="1" dirty="0" err="1">
                <a:solidFill>
                  <a:srgbClr val="00B050"/>
                </a:solidFill>
                <a:latin typeface="Arial" panose="020B0604020202020204" pitchFamily="34" charset="0"/>
                <a:cs typeface="Arial" panose="020B0604020202020204" pitchFamily="34" charset="0"/>
              </a:rPr>
              <a:t>Trajic</a:t>
            </a:r>
            <a:r>
              <a:rPr lang="en-US" sz="2000" b="1" dirty="0">
                <a:latin typeface="Arial" panose="020B0604020202020204" pitchFamily="34" charset="0"/>
                <a:cs typeface="Arial" panose="020B0604020202020204" pitchFamily="34" charset="0"/>
              </a:rPr>
              <a:t> with </a:t>
            </a:r>
            <a:r>
              <a:rPr lang="en-US" sz="2000" b="1" dirty="0">
                <a:solidFill>
                  <a:srgbClr val="0070C0"/>
                </a:solidFill>
                <a:latin typeface="Arial" panose="020B0604020202020204" pitchFamily="34" charset="0"/>
                <a:cs typeface="Arial" panose="020B0604020202020204" pitchFamily="34" charset="0"/>
              </a:rPr>
              <a:t>Delta</a:t>
            </a:r>
          </a:p>
        </p:txBody>
      </p:sp>
      <p:graphicFrame>
        <p:nvGraphicFramePr>
          <p:cNvPr id="4" name="Table 4">
            <a:extLst>
              <a:ext uri="{FF2B5EF4-FFF2-40B4-BE49-F238E27FC236}">
                <a16:creationId xmlns:a16="http://schemas.microsoft.com/office/drawing/2014/main" id="{055DC5B6-3B18-D341-80B4-419B38F93319}"/>
              </a:ext>
            </a:extLst>
          </p:cNvPr>
          <p:cNvGraphicFramePr>
            <a:graphicFrameLocks noGrp="1"/>
          </p:cNvGraphicFramePr>
          <p:nvPr/>
        </p:nvGraphicFramePr>
        <p:xfrm>
          <a:off x="493878" y="3153728"/>
          <a:ext cx="2239108" cy="1397980"/>
        </p:xfrm>
        <a:graphic>
          <a:graphicData uri="http://schemas.openxmlformats.org/drawingml/2006/table">
            <a:tbl>
              <a:tblPr firstRow="1" bandRow="1">
                <a:tableStyleId>{5C22544A-7EE6-4342-B048-85BDC9FD1C3A}</a:tableStyleId>
              </a:tblPr>
              <a:tblGrid>
                <a:gridCol w="753208">
                  <a:extLst>
                    <a:ext uri="{9D8B030D-6E8A-4147-A177-3AD203B41FA5}">
                      <a16:colId xmlns:a16="http://schemas.microsoft.com/office/drawing/2014/main" val="3466399199"/>
                    </a:ext>
                  </a:extLst>
                </a:gridCol>
                <a:gridCol w="685800">
                  <a:extLst>
                    <a:ext uri="{9D8B030D-6E8A-4147-A177-3AD203B41FA5}">
                      <a16:colId xmlns:a16="http://schemas.microsoft.com/office/drawing/2014/main" val="1003347112"/>
                    </a:ext>
                  </a:extLst>
                </a:gridCol>
                <a:gridCol w="800100">
                  <a:extLst>
                    <a:ext uri="{9D8B030D-6E8A-4147-A177-3AD203B41FA5}">
                      <a16:colId xmlns:a16="http://schemas.microsoft.com/office/drawing/2014/main" val="3591305046"/>
                    </a:ext>
                  </a:extLst>
                </a:gridCol>
              </a:tblGrid>
              <a:tr h="279596">
                <a:tc>
                  <a:txBody>
                    <a:bodyPr/>
                    <a:lstStyle/>
                    <a:p>
                      <a:pPr algn="ctr"/>
                      <a:r>
                        <a:rPr lang="en-US" sz="1200" dirty="0">
                          <a:solidFill>
                            <a:schemeClr val="tx1"/>
                          </a:solidFill>
                          <a:latin typeface="Arial" panose="020B0604020202020204" pitchFamily="34" charset="0"/>
                          <a:cs typeface="Arial" panose="020B0604020202020204" pitchFamily="34" charset="0"/>
                        </a:rPr>
                        <a:t>Point(n)</a:t>
                      </a:r>
                    </a:p>
                  </a:txBody>
                  <a:tcPr marL="68580" marR="68580" marT="34290" marB="34290"/>
                </a:tc>
                <a:tc>
                  <a:txBody>
                    <a:bodyPr/>
                    <a:lstStyle/>
                    <a:p>
                      <a:pPr algn="ctr"/>
                      <a:r>
                        <a:rPr lang="en-US" sz="1200" dirty="0">
                          <a:solidFill>
                            <a:schemeClr val="tx1"/>
                          </a:solidFill>
                          <a:latin typeface="Arial" panose="020B0604020202020204" pitchFamily="34" charset="0"/>
                          <a:cs typeface="Arial" panose="020B0604020202020204" pitchFamily="34" charset="0"/>
                        </a:rPr>
                        <a:t>X(n)</a:t>
                      </a:r>
                    </a:p>
                  </a:txBody>
                  <a:tcPr marL="68580" marR="68580" marT="34290" marB="34290"/>
                </a:tc>
                <a:tc>
                  <a:txBody>
                    <a:bodyPr/>
                    <a:lstStyle/>
                    <a:p>
                      <a:pPr algn="ctr"/>
                      <a:r>
                        <a:rPr lang="en-US" sz="1200" dirty="0">
                          <a:solidFill>
                            <a:schemeClr val="tx1"/>
                          </a:solidFill>
                          <a:latin typeface="Arial" panose="020B0604020202020204" pitchFamily="34" charset="0"/>
                          <a:cs typeface="Arial" panose="020B0604020202020204" pitchFamily="34" charset="0"/>
                        </a:rPr>
                        <a:t>Y(n)</a:t>
                      </a:r>
                    </a:p>
                  </a:txBody>
                  <a:tcPr marL="68580" marR="68580" marT="34290" marB="34290"/>
                </a:tc>
                <a:extLst>
                  <a:ext uri="{0D108BD9-81ED-4DB2-BD59-A6C34878D82A}">
                    <a16:rowId xmlns:a16="http://schemas.microsoft.com/office/drawing/2014/main" val="3858660803"/>
                  </a:ext>
                </a:extLst>
              </a:tr>
              <a:tr h="279596">
                <a:tc>
                  <a:txBody>
                    <a:bodyPr/>
                    <a:lstStyle/>
                    <a:p>
                      <a:pPr algn="ctr"/>
                      <a:r>
                        <a:rPr lang="en-US" sz="1200" dirty="0">
                          <a:latin typeface="Arial" panose="020B0604020202020204" pitchFamily="34" charset="0"/>
                          <a:cs typeface="Arial" panose="020B0604020202020204" pitchFamily="34" charset="0"/>
                        </a:rPr>
                        <a:t>P(0)</a:t>
                      </a:r>
                    </a:p>
                  </a:txBody>
                  <a:tcPr marL="68580" marR="68580" marT="34290" marB="34290"/>
                </a:tc>
                <a:tc>
                  <a:txBody>
                    <a:bodyPr/>
                    <a:lstStyle/>
                    <a:p>
                      <a:pPr algn="ctr"/>
                      <a:r>
                        <a:rPr lang="en-US" sz="1200" dirty="0">
                          <a:latin typeface="Arial" panose="020B0604020202020204" pitchFamily="34" charset="0"/>
                          <a:cs typeface="Arial" panose="020B0604020202020204" pitchFamily="34" charset="0"/>
                        </a:rPr>
                        <a:t>100001</a:t>
                      </a:r>
                    </a:p>
                  </a:txBody>
                  <a:tcPr marL="68580" marR="68580" marT="34290" marB="34290"/>
                </a:tc>
                <a:tc>
                  <a:txBody>
                    <a:bodyPr/>
                    <a:lstStyle/>
                    <a:p>
                      <a:pPr algn="ctr"/>
                      <a:r>
                        <a:rPr lang="en-US" sz="1200" dirty="0">
                          <a:latin typeface="Arial" panose="020B0604020202020204" pitchFamily="34" charset="0"/>
                          <a:cs typeface="Arial" panose="020B0604020202020204" pitchFamily="34" charset="0"/>
                        </a:rPr>
                        <a:t>200002</a:t>
                      </a:r>
                    </a:p>
                  </a:txBody>
                  <a:tcPr marL="68580" marR="68580" marT="34290" marB="34290"/>
                </a:tc>
                <a:extLst>
                  <a:ext uri="{0D108BD9-81ED-4DB2-BD59-A6C34878D82A}">
                    <a16:rowId xmlns:a16="http://schemas.microsoft.com/office/drawing/2014/main" val="902025366"/>
                  </a:ext>
                </a:extLst>
              </a:tr>
              <a:tr h="279596">
                <a:tc>
                  <a:txBody>
                    <a:bodyPr/>
                    <a:lstStyle/>
                    <a:p>
                      <a:pPr algn="ctr"/>
                      <a:r>
                        <a:rPr lang="en-US" sz="1200" dirty="0">
                          <a:latin typeface="Arial" panose="020B0604020202020204" pitchFamily="34" charset="0"/>
                          <a:cs typeface="Arial" panose="020B0604020202020204" pitchFamily="34" charset="0"/>
                        </a:rPr>
                        <a:t>P(1)</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101001</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201004</a:t>
                      </a:r>
                    </a:p>
                  </a:txBody>
                  <a:tcPr marL="68580" marR="68580" marT="34290" marB="34290"/>
                </a:tc>
                <a:extLst>
                  <a:ext uri="{0D108BD9-81ED-4DB2-BD59-A6C34878D82A}">
                    <a16:rowId xmlns:a16="http://schemas.microsoft.com/office/drawing/2014/main" val="2747180501"/>
                  </a:ext>
                </a:extLst>
              </a:tr>
              <a:tr h="279596">
                <a:tc>
                  <a:txBody>
                    <a:bodyPr/>
                    <a:lstStyle/>
                    <a:p>
                      <a:pPr algn="ctr"/>
                      <a:r>
                        <a:rPr lang="en-US" sz="1200" dirty="0">
                          <a:latin typeface="Arial" panose="020B0604020202020204" pitchFamily="34" charset="0"/>
                          <a:cs typeface="Arial" panose="020B0604020202020204" pitchFamily="34" charset="0"/>
                        </a:rPr>
                        <a:t>P(2)</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102001</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302007</a:t>
                      </a:r>
                    </a:p>
                  </a:txBody>
                  <a:tcPr marL="68580" marR="68580" marT="34290" marB="34290"/>
                </a:tc>
                <a:extLst>
                  <a:ext uri="{0D108BD9-81ED-4DB2-BD59-A6C34878D82A}">
                    <a16:rowId xmlns:a16="http://schemas.microsoft.com/office/drawing/2014/main" val="3777833550"/>
                  </a:ext>
                </a:extLst>
              </a:tr>
              <a:tr h="279596">
                <a:tc>
                  <a:txBody>
                    <a:bodyPr/>
                    <a:lstStyle/>
                    <a:p>
                      <a:pPr algn="ctr"/>
                      <a:r>
                        <a:rPr lang="en-US" sz="1200" dirty="0">
                          <a:latin typeface="Arial" panose="020B0604020202020204" pitchFamily="34" charset="0"/>
                          <a:cs typeface="Arial" panose="020B0604020202020204" pitchFamily="34" charset="0"/>
                        </a:rPr>
                        <a:t>P(3)</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103001</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103011</a:t>
                      </a:r>
                    </a:p>
                  </a:txBody>
                  <a:tcPr marL="68580" marR="68580" marT="34290" marB="34290"/>
                </a:tc>
                <a:extLst>
                  <a:ext uri="{0D108BD9-81ED-4DB2-BD59-A6C34878D82A}">
                    <a16:rowId xmlns:a16="http://schemas.microsoft.com/office/drawing/2014/main" val="1945840709"/>
                  </a:ext>
                </a:extLst>
              </a:tr>
            </a:tbl>
          </a:graphicData>
        </a:graphic>
      </p:graphicFrame>
      <p:graphicFrame>
        <p:nvGraphicFramePr>
          <p:cNvPr id="6" name="Table 4">
            <a:extLst>
              <a:ext uri="{FF2B5EF4-FFF2-40B4-BE49-F238E27FC236}">
                <a16:creationId xmlns:a16="http://schemas.microsoft.com/office/drawing/2014/main" id="{1C191BC3-5536-5A4C-8DFA-7387386B23BE}"/>
              </a:ext>
            </a:extLst>
          </p:cNvPr>
          <p:cNvGraphicFramePr>
            <a:graphicFrameLocks noGrp="1"/>
          </p:cNvGraphicFramePr>
          <p:nvPr>
            <p:extLst>
              <p:ext uri="{D42A27DB-BD31-4B8C-83A1-F6EECF244321}">
                <p14:modId xmlns:p14="http://schemas.microsoft.com/office/powerpoint/2010/main" val="3561374750"/>
              </p:ext>
            </p:extLst>
          </p:nvPr>
        </p:nvGraphicFramePr>
        <p:xfrm>
          <a:off x="3045788" y="3795564"/>
          <a:ext cx="2239108" cy="1118384"/>
        </p:xfrm>
        <a:graphic>
          <a:graphicData uri="http://schemas.openxmlformats.org/drawingml/2006/table">
            <a:tbl>
              <a:tblPr firstRow="1" bandRow="1">
                <a:tableStyleId>{5C22544A-7EE6-4342-B048-85BDC9FD1C3A}</a:tableStyleId>
              </a:tblPr>
              <a:tblGrid>
                <a:gridCol w="753208">
                  <a:extLst>
                    <a:ext uri="{9D8B030D-6E8A-4147-A177-3AD203B41FA5}">
                      <a16:colId xmlns:a16="http://schemas.microsoft.com/office/drawing/2014/main" val="3466399199"/>
                    </a:ext>
                  </a:extLst>
                </a:gridCol>
                <a:gridCol w="685800">
                  <a:extLst>
                    <a:ext uri="{9D8B030D-6E8A-4147-A177-3AD203B41FA5}">
                      <a16:colId xmlns:a16="http://schemas.microsoft.com/office/drawing/2014/main" val="1003347112"/>
                    </a:ext>
                  </a:extLst>
                </a:gridCol>
                <a:gridCol w="800100">
                  <a:extLst>
                    <a:ext uri="{9D8B030D-6E8A-4147-A177-3AD203B41FA5}">
                      <a16:colId xmlns:a16="http://schemas.microsoft.com/office/drawing/2014/main" val="3591305046"/>
                    </a:ext>
                  </a:extLst>
                </a:gridCol>
              </a:tblGrid>
              <a:tr h="279596">
                <a:tc>
                  <a:txBody>
                    <a:bodyPr/>
                    <a:lstStyle/>
                    <a:p>
                      <a:pPr algn="ctr"/>
                      <a:r>
                        <a:rPr lang="en-US" sz="1200" dirty="0">
                          <a:solidFill>
                            <a:srgbClr val="005EAC"/>
                          </a:solidFill>
                          <a:latin typeface="Arial" panose="020B0604020202020204" pitchFamily="34" charset="0"/>
                          <a:cs typeface="Arial" panose="020B0604020202020204" pitchFamily="34" charset="0"/>
                        </a:rPr>
                        <a:t>Point(n)</a:t>
                      </a:r>
                    </a:p>
                  </a:txBody>
                  <a:tcPr marL="68580" marR="68580" marT="34290" marB="34290"/>
                </a:tc>
                <a:tc>
                  <a:txBody>
                    <a:bodyPr/>
                    <a:lstStyle/>
                    <a:p>
                      <a:pPr algn="ctr"/>
                      <a:r>
                        <a:rPr lang="en-US" sz="1200" dirty="0">
                          <a:solidFill>
                            <a:srgbClr val="005EAC"/>
                          </a:solidFill>
                          <a:latin typeface="Arial" panose="020B0604020202020204" pitchFamily="34" charset="0"/>
                          <a:cs typeface="Arial" panose="020B0604020202020204" pitchFamily="34" charset="0"/>
                        </a:rPr>
                        <a:t>Delta X</a:t>
                      </a:r>
                    </a:p>
                  </a:txBody>
                  <a:tcPr marL="68580" marR="68580" marT="34290" marB="34290"/>
                </a:tc>
                <a:tc>
                  <a:txBody>
                    <a:bodyPr/>
                    <a:lstStyle/>
                    <a:p>
                      <a:pPr algn="ctr"/>
                      <a:r>
                        <a:rPr lang="en-US" sz="1200" dirty="0">
                          <a:solidFill>
                            <a:srgbClr val="005EAC"/>
                          </a:solidFill>
                          <a:latin typeface="Arial" panose="020B0604020202020204" pitchFamily="34" charset="0"/>
                          <a:cs typeface="Arial" panose="020B0604020202020204" pitchFamily="34" charset="0"/>
                        </a:rPr>
                        <a:t>Delta Y</a:t>
                      </a:r>
                    </a:p>
                  </a:txBody>
                  <a:tcPr marL="68580" marR="68580" marT="34290" marB="34290"/>
                </a:tc>
                <a:extLst>
                  <a:ext uri="{0D108BD9-81ED-4DB2-BD59-A6C34878D82A}">
                    <a16:rowId xmlns:a16="http://schemas.microsoft.com/office/drawing/2014/main" val="3858660803"/>
                  </a:ext>
                </a:extLst>
              </a:tr>
              <a:tr h="279596">
                <a:tc>
                  <a:txBody>
                    <a:bodyPr/>
                    <a:lstStyle/>
                    <a:p>
                      <a:pPr algn="ctr"/>
                      <a:r>
                        <a:rPr lang="en-US" sz="1200" dirty="0">
                          <a:latin typeface="Arial" panose="020B0604020202020204" pitchFamily="34" charset="0"/>
                          <a:cs typeface="Arial" panose="020B0604020202020204" pitchFamily="34" charset="0"/>
                        </a:rPr>
                        <a:t>P(1)</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70C0"/>
                          </a:solidFill>
                          <a:latin typeface="Arial" panose="020B0604020202020204" pitchFamily="34" charset="0"/>
                          <a:cs typeface="Arial" panose="020B0604020202020204" pitchFamily="34" charset="0"/>
                        </a:rPr>
                        <a:t>1000</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70C0"/>
                          </a:solidFill>
                          <a:latin typeface="Arial" panose="020B0604020202020204" pitchFamily="34" charset="0"/>
                          <a:cs typeface="Arial" panose="020B0604020202020204" pitchFamily="34" charset="0"/>
                        </a:rPr>
                        <a:t>1002</a:t>
                      </a:r>
                    </a:p>
                  </a:txBody>
                  <a:tcPr marL="68580" marR="68580" marT="34290" marB="34290"/>
                </a:tc>
                <a:extLst>
                  <a:ext uri="{0D108BD9-81ED-4DB2-BD59-A6C34878D82A}">
                    <a16:rowId xmlns:a16="http://schemas.microsoft.com/office/drawing/2014/main" val="2747180501"/>
                  </a:ext>
                </a:extLst>
              </a:tr>
              <a:tr h="279596">
                <a:tc>
                  <a:txBody>
                    <a:bodyPr/>
                    <a:lstStyle/>
                    <a:p>
                      <a:pPr algn="ctr"/>
                      <a:r>
                        <a:rPr lang="en-US" sz="1200" dirty="0">
                          <a:latin typeface="Arial" panose="020B0604020202020204" pitchFamily="34" charset="0"/>
                          <a:cs typeface="Arial" panose="020B0604020202020204" pitchFamily="34" charset="0"/>
                        </a:rPr>
                        <a:t>P(2)</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70C0"/>
                          </a:solidFill>
                          <a:latin typeface="Arial" panose="020B0604020202020204" pitchFamily="34" charset="0"/>
                          <a:cs typeface="Arial" panose="020B0604020202020204" pitchFamily="34" charset="0"/>
                        </a:rPr>
                        <a:t>1000</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70C0"/>
                          </a:solidFill>
                          <a:latin typeface="Arial" panose="020B0604020202020204" pitchFamily="34" charset="0"/>
                          <a:cs typeface="Arial" panose="020B0604020202020204" pitchFamily="34" charset="0"/>
                        </a:rPr>
                        <a:t>1003</a:t>
                      </a:r>
                    </a:p>
                  </a:txBody>
                  <a:tcPr marL="68580" marR="68580" marT="34290" marB="34290"/>
                </a:tc>
                <a:extLst>
                  <a:ext uri="{0D108BD9-81ED-4DB2-BD59-A6C34878D82A}">
                    <a16:rowId xmlns:a16="http://schemas.microsoft.com/office/drawing/2014/main" val="3777833550"/>
                  </a:ext>
                </a:extLst>
              </a:tr>
              <a:tr h="279596">
                <a:tc>
                  <a:txBody>
                    <a:bodyPr/>
                    <a:lstStyle/>
                    <a:p>
                      <a:pPr algn="ctr"/>
                      <a:r>
                        <a:rPr lang="en-US" sz="1200" dirty="0">
                          <a:latin typeface="Arial" panose="020B0604020202020204" pitchFamily="34" charset="0"/>
                          <a:cs typeface="Arial" panose="020B0604020202020204" pitchFamily="34" charset="0"/>
                        </a:rPr>
                        <a:t>P(3)</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70C0"/>
                          </a:solidFill>
                          <a:latin typeface="Arial" panose="020B0604020202020204" pitchFamily="34" charset="0"/>
                          <a:cs typeface="Arial" panose="020B0604020202020204" pitchFamily="34" charset="0"/>
                        </a:rPr>
                        <a:t>1000</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70C0"/>
                          </a:solidFill>
                          <a:latin typeface="Arial" panose="020B0604020202020204" pitchFamily="34" charset="0"/>
                          <a:cs typeface="Arial" panose="020B0604020202020204" pitchFamily="34" charset="0"/>
                        </a:rPr>
                        <a:t>1004</a:t>
                      </a:r>
                    </a:p>
                  </a:txBody>
                  <a:tcPr marL="68580" marR="68580" marT="34290" marB="34290"/>
                </a:tc>
                <a:extLst>
                  <a:ext uri="{0D108BD9-81ED-4DB2-BD59-A6C34878D82A}">
                    <a16:rowId xmlns:a16="http://schemas.microsoft.com/office/drawing/2014/main" val="1945840709"/>
                  </a:ext>
                </a:extLst>
              </a:tr>
            </a:tbl>
          </a:graphicData>
        </a:graphic>
      </p:graphicFrame>
      <p:graphicFrame>
        <p:nvGraphicFramePr>
          <p:cNvPr id="7" name="Table 4">
            <a:extLst>
              <a:ext uri="{FF2B5EF4-FFF2-40B4-BE49-F238E27FC236}">
                <a16:creationId xmlns:a16="http://schemas.microsoft.com/office/drawing/2014/main" id="{B534D513-EF92-8241-BF80-8D6554E71488}"/>
              </a:ext>
            </a:extLst>
          </p:cNvPr>
          <p:cNvGraphicFramePr>
            <a:graphicFrameLocks noGrp="1"/>
          </p:cNvGraphicFramePr>
          <p:nvPr>
            <p:extLst>
              <p:ext uri="{D42A27DB-BD31-4B8C-83A1-F6EECF244321}">
                <p14:modId xmlns:p14="http://schemas.microsoft.com/office/powerpoint/2010/main" val="2655428542"/>
              </p:ext>
            </p:extLst>
          </p:nvPr>
        </p:nvGraphicFramePr>
        <p:xfrm>
          <a:off x="3019412" y="3144934"/>
          <a:ext cx="2239108" cy="559192"/>
        </p:xfrm>
        <a:graphic>
          <a:graphicData uri="http://schemas.openxmlformats.org/drawingml/2006/table">
            <a:tbl>
              <a:tblPr firstRow="1" bandRow="1">
                <a:tableStyleId>{5C22544A-7EE6-4342-B048-85BDC9FD1C3A}</a:tableStyleId>
              </a:tblPr>
              <a:tblGrid>
                <a:gridCol w="753208">
                  <a:extLst>
                    <a:ext uri="{9D8B030D-6E8A-4147-A177-3AD203B41FA5}">
                      <a16:colId xmlns:a16="http://schemas.microsoft.com/office/drawing/2014/main" val="3466399199"/>
                    </a:ext>
                  </a:extLst>
                </a:gridCol>
                <a:gridCol w="685800">
                  <a:extLst>
                    <a:ext uri="{9D8B030D-6E8A-4147-A177-3AD203B41FA5}">
                      <a16:colId xmlns:a16="http://schemas.microsoft.com/office/drawing/2014/main" val="1003347112"/>
                    </a:ext>
                  </a:extLst>
                </a:gridCol>
                <a:gridCol w="800100">
                  <a:extLst>
                    <a:ext uri="{9D8B030D-6E8A-4147-A177-3AD203B41FA5}">
                      <a16:colId xmlns:a16="http://schemas.microsoft.com/office/drawing/2014/main" val="3591305046"/>
                    </a:ext>
                  </a:extLst>
                </a:gridCol>
              </a:tblGrid>
              <a:tr h="279596">
                <a:tc>
                  <a:txBody>
                    <a:bodyPr/>
                    <a:lstStyle/>
                    <a:p>
                      <a:pPr algn="ctr"/>
                      <a:r>
                        <a:rPr lang="en-US" sz="1200" dirty="0">
                          <a:solidFill>
                            <a:srgbClr val="005EAC"/>
                          </a:solidFill>
                          <a:latin typeface="Arial" panose="020B0604020202020204" pitchFamily="34" charset="0"/>
                          <a:cs typeface="Arial" panose="020B0604020202020204" pitchFamily="34" charset="0"/>
                        </a:rPr>
                        <a:t>Point(n)</a:t>
                      </a:r>
                    </a:p>
                  </a:txBody>
                  <a:tcPr marL="68580" marR="68580" marT="34290" marB="34290"/>
                </a:tc>
                <a:tc>
                  <a:txBody>
                    <a:bodyPr/>
                    <a:lstStyle/>
                    <a:p>
                      <a:pPr algn="ctr"/>
                      <a:r>
                        <a:rPr lang="en-US" sz="1200" dirty="0">
                          <a:solidFill>
                            <a:srgbClr val="005EAC"/>
                          </a:solidFill>
                          <a:latin typeface="Arial" panose="020B0604020202020204" pitchFamily="34" charset="0"/>
                          <a:cs typeface="Arial" panose="020B0604020202020204" pitchFamily="34" charset="0"/>
                        </a:rPr>
                        <a:t>X(n)</a:t>
                      </a:r>
                    </a:p>
                  </a:txBody>
                  <a:tcPr marL="68580" marR="68580" marT="34290" marB="34290"/>
                </a:tc>
                <a:tc>
                  <a:txBody>
                    <a:bodyPr/>
                    <a:lstStyle/>
                    <a:p>
                      <a:pPr algn="ctr"/>
                      <a:r>
                        <a:rPr lang="en-US" sz="1200" dirty="0">
                          <a:solidFill>
                            <a:srgbClr val="005EAC"/>
                          </a:solidFill>
                          <a:latin typeface="Arial" panose="020B0604020202020204" pitchFamily="34" charset="0"/>
                          <a:cs typeface="Arial" panose="020B0604020202020204" pitchFamily="34" charset="0"/>
                        </a:rPr>
                        <a:t>Y(n)</a:t>
                      </a:r>
                    </a:p>
                  </a:txBody>
                  <a:tcPr marL="68580" marR="68580" marT="34290" marB="34290"/>
                </a:tc>
                <a:extLst>
                  <a:ext uri="{0D108BD9-81ED-4DB2-BD59-A6C34878D82A}">
                    <a16:rowId xmlns:a16="http://schemas.microsoft.com/office/drawing/2014/main" val="3858660803"/>
                  </a:ext>
                </a:extLst>
              </a:tr>
              <a:tr h="279596">
                <a:tc>
                  <a:txBody>
                    <a:bodyPr/>
                    <a:lstStyle/>
                    <a:p>
                      <a:pPr algn="ctr"/>
                      <a:r>
                        <a:rPr lang="en-US" sz="1200" dirty="0">
                          <a:latin typeface="Arial" panose="020B0604020202020204" pitchFamily="34" charset="0"/>
                          <a:cs typeface="Arial" panose="020B0604020202020204" pitchFamily="34" charset="0"/>
                        </a:rPr>
                        <a:t>P(0)</a:t>
                      </a:r>
                    </a:p>
                  </a:txBody>
                  <a:tcPr marL="68580" marR="68580" marT="34290" marB="34290"/>
                </a:tc>
                <a:tc>
                  <a:txBody>
                    <a:bodyPr/>
                    <a:lstStyle/>
                    <a:p>
                      <a:pPr algn="ctr"/>
                      <a:r>
                        <a:rPr lang="en-US" sz="1200" dirty="0">
                          <a:latin typeface="Arial" panose="020B0604020202020204" pitchFamily="34" charset="0"/>
                          <a:cs typeface="Arial" panose="020B0604020202020204" pitchFamily="34" charset="0"/>
                        </a:rPr>
                        <a:t>100001</a:t>
                      </a:r>
                    </a:p>
                  </a:txBody>
                  <a:tcPr marL="68580" marR="68580" marT="34290" marB="34290"/>
                </a:tc>
                <a:tc>
                  <a:txBody>
                    <a:bodyPr/>
                    <a:lstStyle/>
                    <a:p>
                      <a:pPr algn="ctr"/>
                      <a:r>
                        <a:rPr lang="en-US" sz="1200" dirty="0">
                          <a:latin typeface="Arial" panose="020B0604020202020204" pitchFamily="34" charset="0"/>
                          <a:cs typeface="Arial" panose="020B0604020202020204" pitchFamily="34" charset="0"/>
                        </a:rPr>
                        <a:t>200002</a:t>
                      </a:r>
                    </a:p>
                  </a:txBody>
                  <a:tcPr marL="68580" marR="68580" marT="34290" marB="34290"/>
                </a:tc>
                <a:extLst>
                  <a:ext uri="{0D108BD9-81ED-4DB2-BD59-A6C34878D82A}">
                    <a16:rowId xmlns:a16="http://schemas.microsoft.com/office/drawing/2014/main" val="902025366"/>
                  </a:ext>
                </a:extLst>
              </a:tr>
            </a:tbl>
          </a:graphicData>
        </a:graphic>
      </p:graphicFrame>
      <p:graphicFrame>
        <p:nvGraphicFramePr>
          <p:cNvPr id="8" name="Table 4">
            <a:extLst>
              <a:ext uri="{FF2B5EF4-FFF2-40B4-BE49-F238E27FC236}">
                <a16:creationId xmlns:a16="http://schemas.microsoft.com/office/drawing/2014/main" id="{D3B8FFBE-CCD3-7047-9EE2-819D13AEF62B}"/>
              </a:ext>
            </a:extLst>
          </p:cNvPr>
          <p:cNvGraphicFramePr>
            <a:graphicFrameLocks noGrp="1"/>
          </p:cNvGraphicFramePr>
          <p:nvPr>
            <p:extLst>
              <p:ext uri="{D42A27DB-BD31-4B8C-83A1-F6EECF244321}">
                <p14:modId xmlns:p14="http://schemas.microsoft.com/office/powerpoint/2010/main" val="895234692"/>
              </p:ext>
            </p:extLst>
          </p:nvPr>
        </p:nvGraphicFramePr>
        <p:xfrm>
          <a:off x="5663757" y="3786773"/>
          <a:ext cx="2828190" cy="1118384"/>
        </p:xfrm>
        <a:graphic>
          <a:graphicData uri="http://schemas.openxmlformats.org/drawingml/2006/table">
            <a:tbl>
              <a:tblPr firstRow="1" bandRow="1">
                <a:tableStyleId>{5C22544A-7EE6-4342-B048-85BDC9FD1C3A}</a:tableStyleId>
              </a:tblPr>
              <a:tblGrid>
                <a:gridCol w="761996">
                  <a:extLst>
                    <a:ext uri="{9D8B030D-6E8A-4147-A177-3AD203B41FA5}">
                      <a16:colId xmlns:a16="http://schemas.microsoft.com/office/drawing/2014/main" val="3466399199"/>
                    </a:ext>
                  </a:extLst>
                </a:gridCol>
                <a:gridCol w="1055597">
                  <a:extLst>
                    <a:ext uri="{9D8B030D-6E8A-4147-A177-3AD203B41FA5}">
                      <a16:colId xmlns:a16="http://schemas.microsoft.com/office/drawing/2014/main" val="1003347112"/>
                    </a:ext>
                  </a:extLst>
                </a:gridCol>
                <a:gridCol w="1010597">
                  <a:extLst>
                    <a:ext uri="{9D8B030D-6E8A-4147-A177-3AD203B41FA5}">
                      <a16:colId xmlns:a16="http://schemas.microsoft.com/office/drawing/2014/main" val="3591305046"/>
                    </a:ext>
                  </a:extLst>
                </a:gridCol>
              </a:tblGrid>
              <a:tr h="279596">
                <a:tc>
                  <a:txBody>
                    <a:bodyPr/>
                    <a:lstStyle/>
                    <a:p>
                      <a:pPr algn="ctr"/>
                      <a:r>
                        <a:rPr lang="en-US" sz="1200" dirty="0">
                          <a:solidFill>
                            <a:srgbClr val="006C00"/>
                          </a:solidFill>
                          <a:latin typeface="Arial" panose="020B0604020202020204" pitchFamily="34" charset="0"/>
                          <a:cs typeface="Arial" panose="020B0604020202020204" pitchFamily="34" charset="0"/>
                        </a:rPr>
                        <a:t>Point(n)</a:t>
                      </a:r>
                    </a:p>
                  </a:txBody>
                  <a:tcPr marL="68580" marR="68580" marT="34290" marB="34290"/>
                </a:tc>
                <a:tc>
                  <a:txBody>
                    <a:bodyPr/>
                    <a:lstStyle/>
                    <a:p>
                      <a:pPr algn="ctr"/>
                      <a:r>
                        <a:rPr lang="en-US" sz="1200" dirty="0">
                          <a:solidFill>
                            <a:srgbClr val="006C00"/>
                          </a:solidFill>
                          <a:latin typeface="Arial" panose="020B0604020202020204" pitchFamily="34" charset="0"/>
                          <a:cs typeface="Arial" panose="020B0604020202020204" pitchFamily="34" charset="0"/>
                        </a:rPr>
                        <a:t>PX(n) error </a:t>
                      </a:r>
                    </a:p>
                  </a:txBody>
                  <a:tcPr marL="68580" marR="68580" marT="34290" marB="34290"/>
                </a:tc>
                <a:tc>
                  <a:txBody>
                    <a:bodyPr/>
                    <a:lstStyle/>
                    <a:p>
                      <a:pPr algn="ctr"/>
                      <a:r>
                        <a:rPr lang="en-US" sz="1200" dirty="0">
                          <a:solidFill>
                            <a:srgbClr val="006C00"/>
                          </a:solidFill>
                          <a:latin typeface="Arial" panose="020B0604020202020204" pitchFamily="34" charset="0"/>
                          <a:cs typeface="Arial" panose="020B0604020202020204" pitchFamily="34" charset="0"/>
                        </a:rPr>
                        <a:t>PY(n) error</a:t>
                      </a:r>
                    </a:p>
                  </a:txBody>
                  <a:tcPr marL="68580" marR="68580" marT="34290" marB="34290"/>
                </a:tc>
                <a:extLst>
                  <a:ext uri="{0D108BD9-81ED-4DB2-BD59-A6C34878D82A}">
                    <a16:rowId xmlns:a16="http://schemas.microsoft.com/office/drawing/2014/main" val="3858660803"/>
                  </a:ext>
                </a:extLst>
              </a:tr>
              <a:tr h="279596">
                <a:tc>
                  <a:txBody>
                    <a:bodyPr/>
                    <a:lstStyle/>
                    <a:p>
                      <a:pPr algn="ctr"/>
                      <a:r>
                        <a:rPr lang="en-US" sz="1200" dirty="0">
                          <a:latin typeface="Arial" panose="020B0604020202020204" pitchFamily="34" charset="0"/>
                          <a:cs typeface="Arial" panose="020B0604020202020204" pitchFamily="34" charset="0"/>
                        </a:rPr>
                        <a:t>P1</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7E00"/>
                          </a:solidFill>
                          <a:latin typeface="Arial" panose="020B0604020202020204" pitchFamily="34" charset="0"/>
                          <a:cs typeface="Arial" panose="020B0604020202020204" pitchFamily="34" charset="0"/>
                        </a:rPr>
                        <a:t>0</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7E00"/>
                          </a:solidFill>
                          <a:latin typeface="Arial" panose="020B0604020202020204" pitchFamily="34" charset="0"/>
                          <a:cs typeface="Arial" panose="020B0604020202020204" pitchFamily="34" charset="0"/>
                        </a:rPr>
                        <a:t>2</a:t>
                      </a:r>
                    </a:p>
                  </a:txBody>
                  <a:tcPr marL="68580" marR="68580" marT="34290" marB="34290"/>
                </a:tc>
                <a:extLst>
                  <a:ext uri="{0D108BD9-81ED-4DB2-BD59-A6C34878D82A}">
                    <a16:rowId xmlns:a16="http://schemas.microsoft.com/office/drawing/2014/main" val="2747180501"/>
                  </a:ext>
                </a:extLst>
              </a:tr>
              <a:tr h="279596">
                <a:tc>
                  <a:txBody>
                    <a:bodyPr/>
                    <a:lstStyle/>
                    <a:p>
                      <a:pPr algn="ctr"/>
                      <a:r>
                        <a:rPr lang="en-US" sz="1200" dirty="0">
                          <a:latin typeface="Arial" panose="020B0604020202020204" pitchFamily="34" charset="0"/>
                          <a:cs typeface="Arial" panose="020B0604020202020204" pitchFamily="34" charset="0"/>
                        </a:rPr>
                        <a:t>P2</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8300"/>
                          </a:solidFill>
                          <a:latin typeface="Arial" panose="020B0604020202020204" pitchFamily="34" charset="0"/>
                          <a:cs typeface="Arial" panose="020B0604020202020204" pitchFamily="34" charset="0"/>
                        </a:rPr>
                        <a:t>0</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8300"/>
                          </a:solidFill>
                          <a:latin typeface="Arial" panose="020B0604020202020204" pitchFamily="34" charset="0"/>
                          <a:cs typeface="Arial" panose="020B0604020202020204" pitchFamily="34" charset="0"/>
                        </a:rPr>
                        <a:t>3</a:t>
                      </a:r>
                    </a:p>
                  </a:txBody>
                  <a:tcPr marL="68580" marR="68580" marT="34290" marB="34290"/>
                </a:tc>
                <a:extLst>
                  <a:ext uri="{0D108BD9-81ED-4DB2-BD59-A6C34878D82A}">
                    <a16:rowId xmlns:a16="http://schemas.microsoft.com/office/drawing/2014/main" val="3777833550"/>
                  </a:ext>
                </a:extLst>
              </a:tr>
              <a:tr h="279596">
                <a:tc>
                  <a:txBody>
                    <a:bodyPr/>
                    <a:lstStyle/>
                    <a:p>
                      <a:pPr algn="ctr"/>
                      <a:r>
                        <a:rPr lang="en-US" sz="1200" dirty="0">
                          <a:latin typeface="Arial" panose="020B0604020202020204" pitchFamily="34" charset="0"/>
                          <a:cs typeface="Arial" panose="020B0604020202020204" pitchFamily="34" charset="0"/>
                        </a:rPr>
                        <a:t>P3</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7E00"/>
                          </a:solidFill>
                          <a:latin typeface="Arial" panose="020B0604020202020204" pitchFamily="34" charset="0"/>
                          <a:cs typeface="Arial" panose="020B0604020202020204" pitchFamily="34" charset="0"/>
                        </a:rPr>
                        <a:t>0</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7E00"/>
                          </a:solidFill>
                          <a:latin typeface="Arial" panose="020B0604020202020204" pitchFamily="34" charset="0"/>
                          <a:cs typeface="Arial" panose="020B0604020202020204" pitchFamily="34" charset="0"/>
                        </a:rPr>
                        <a:t>4</a:t>
                      </a:r>
                    </a:p>
                  </a:txBody>
                  <a:tcPr marL="68580" marR="68580" marT="34290" marB="34290"/>
                </a:tc>
                <a:extLst>
                  <a:ext uri="{0D108BD9-81ED-4DB2-BD59-A6C34878D82A}">
                    <a16:rowId xmlns:a16="http://schemas.microsoft.com/office/drawing/2014/main" val="1945840709"/>
                  </a:ext>
                </a:extLst>
              </a:tr>
            </a:tbl>
          </a:graphicData>
        </a:graphic>
      </p:graphicFrame>
      <p:graphicFrame>
        <p:nvGraphicFramePr>
          <p:cNvPr id="9" name="Table 4">
            <a:extLst>
              <a:ext uri="{FF2B5EF4-FFF2-40B4-BE49-F238E27FC236}">
                <a16:creationId xmlns:a16="http://schemas.microsoft.com/office/drawing/2014/main" id="{248BE44A-69F5-9841-8FD0-156661F43AD2}"/>
              </a:ext>
            </a:extLst>
          </p:cNvPr>
          <p:cNvGraphicFramePr>
            <a:graphicFrameLocks noGrp="1"/>
          </p:cNvGraphicFramePr>
          <p:nvPr>
            <p:extLst>
              <p:ext uri="{D42A27DB-BD31-4B8C-83A1-F6EECF244321}">
                <p14:modId xmlns:p14="http://schemas.microsoft.com/office/powerpoint/2010/main" val="2309103879"/>
              </p:ext>
            </p:extLst>
          </p:nvPr>
        </p:nvGraphicFramePr>
        <p:xfrm>
          <a:off x="6044578" y="3136142"/>
          <a:ext cx="2239108" cy="559192"/>
        </p:xfrm>
        <a:graphic>
          <a:graphicData uri="http://schemas.openxmlformats.org/drawingml/2006/table">
            <a:tbl>
              <a:tblPr firstRow="1" bandRow="1">
                <a:tableStyleId>{5C22544A-7EE6-4342-B048-85BDC9FD1C3A}</a:tableStyleId>
              </a:tblPr>
              <a:tblGrid>
                <a:gridCol w="753208">
                  <a:extLst>
                    <a:ext uri="{9D8B030D-6E8A-4147-A177-3AD203B41FA5}">
                      <a16:colId xmlns:a16="http://schemas.microsoft.com/office/drawing/2014/main" val="3466399199"/>
                    </a:ext>
                  </a:extLst>
                </a:gridCol>
                <a:gridCol w="685800">
                  <a:extLst>
                    <a:ext uri="{9D8B030D-6E8A-4147-A177-3AD203B41FA5}">
                      <a16:colId xmlns:a16="http://schemas.microsoft.com/office/drawing/2014/main" val="1003347112"/>
                    </a:ext>
                  </a:extLst>
                </a:gridCol>
                <a:gridCol w="800100">
                  <a:extLst>
                    <a:ext uri="{9D8B030D-6E8A-4147-A177-3AD203B41FA5}">
                      <a16:colId xmlns:a16="http://schemas.microsoft.com/office/drawing/2014/main" val="3591305046"/>
                    </a:ext>
                  </a:extLst>
                </a:gridCol>
              </a:tblGrid>
              <a:tr h="279596">
                <a:tc>
                  <a:txBody>
                    <a:bodyPr/>
                    <a:lstStyle/>
                    <a:p>
                      <a:pPr algn="ctr"/>
                      <a:r>
                        <a:rPr lang="en-US" sz="1200" dirty="0">
                          <a:solidFill>
                            <a:srgbClr val="006C00"/>
                          </a:solidFill>
                          <a:latin typeface="Arial" panose="020B0604020202020204" pitchFamily="34" charset="0"/>
                          <a:cs typeface="Arial" panose="020B0604020202020204" pitchFamily="34" charset="0"/>
                        </a:rPr>
                        <a:t>Point(n)</a:t>
                      </a:r>
                    </a:p>
                  </a:txBody>
                  <a:tcPr marL="68580" marR="68580" marT="34290" marB="34290"/>
                </a:tc>
                <a:tc>
                  <a:txBody>
                    <a:bodyPr/>
                    <a:lstStyle/>
                    <a:p>
                      <a:pPr algn="ctr"/>
                      <a:r>
                        <a:rPr lang="en-US" sz="1200" dirty="0">
                          <a:solidFill>
                            <a:srgbClr val="006C00"/>
                          </a:solidFill>
                          <a:latin typeface="Arial" panose="020B0604020202020204" pitchFamily="34" charset="0"/>
                          <a:cs typeface="Arial" panose="020B0604020202020204" pitchFamily="34" charset="0"/>
                        </a:rPr>
                        <a:t>X</a:t>
                      </a:r>
                    </a:p>
                  </a:txBody>
                  <a:tcPr marL="68580" marR="68580" marT="34290" marB="34290"/>
                </a:tc>
                <a:tc>
                  <a:txBody>
                    <a:bodyPr/>
                    <a:lstStyle/>
                    <a:p>
                      <a:pPr algn="ctr"/>
                      <a:r>
                        <a:rPr lang="en-US" sz="1200" dirty="0">
                          <a:solidFill>
                            <a:srgbClr val="006C00"/>
                          </a:solidFill>
                          <a:latin typeface="Arial" panose="020B0604020202020204" pitchFamily="34" charset="0"/>
                          <a:cs typeface="Arial" panose="020B0604020202020204" pitchFamily="34" charset="0"/>
                        </a:rPr>
                        <a:t>Y</a:t>
                      </a:r>
                    </a:p>
                  </a:txBody>
                  <a:tcPr marL="68580" marR="68580" marT="34290" marB="34290"/>
                </a:tc>
                <a:extLst>
                  <a:ext uri="{0D108BD9-81ED-4DB2-BD59-A6C34878D82A}">
                    <a16:rowId xmlns:a16="http://schemas.microsoft.com/office/drawing/2014/main" val="3858660803"/>
                  </a:ext>
                </a:extLst>
              </a:tr>
              <a:tr h="279596">
                <a:tc>
                  <a:txBody>
                    <a:bodyPr/>
                    <a:lstStyle/>
                    <a:p>
                      <a:pPr algn="ctr"/>
                      <a:r>
                        <a:rPr lang="en-US" sz="1200" dirty="0">
                          <a:latin typeface="Arial" panose="020B0604020202020204" pitchFamily="34" charset="0"/>
                          <a:cs typeface="Arial" panose="020B0604020202020204" pitchFamily="34" charset="0"/>
                        </a:rPr>
                        <a:t>P0</a:t>
                      </a:r>
                    </a:p>
                  </a:txBody>
                  <a:tcPr marL="68580" marR="68580" marT="34290" marB="34290"/>
                </a:tc>
                <a:tc>
                  <a:txBody>
                    <a:bodyPr/>
                    <a:lstStyle/>
                    <a:p>
                      <a:pPr algn="ctr"/>
                      <a:r>
                        <a:rPr lang="en-US" sz="1200" dirty="0">
                          <a:latin typeface="Arial" panose="020B0604020202020204" pitchFamily="34" charset="0"/>
                          <a:cs typeface="Arial" panose="020B0604020202020204" pitchFamily="34" charset="0"/>
                        </a:rPr>
                        <a:t>100001</a:t>
                      </a:r>
                    </a:p>
                  </a:txBody>
                  <a:tcPr marL="68580" marR="68580" marT="34290" marB="34290"/>
                </a:tc>
                <a:tc>
                  <a:txBody>
                    <a:bodyPr/>
                    <a:lstStyle/>
                    <a:p>
                      <a:pPr algn="ctr"/>
                      <a:r>
                        <a:rPr lang="en-US" sz="1200" dirty="0">
                          <a:latin typeface="Arial" panose="020B0604020202020204" pitchFamily="34" charset="0"/>
                          <a:cs typeface="Arial" panose="020B0604020202020204" pitchFamily="34" charset="0"/>
                        </a:rPr>
                        <a:t>200002</a:t>
                      </a:r>
                    </a:p>
                  </a:txBody>
                  <a:tcPr marL="68580" marR="68580" marT="34290" marB="34290"/>
                </a:tc>
                <a:extLst>
                  <a:ext uri="{0D108BD9-81ED-4DB2-BD59-A6C34878D82A}">
                    <a16:rowId xmlns:a16="http://schemas.microsoft.com/office/drawing/2014/main" val="902025366"/>
                  </a:ext>
                </a:extLst>
              </a:tr>
            </a:tbl>
          </a:graphicData>
        </a:graphic>
      </p:graphicFrame>
      <p:sp>
        <p:nvSpPr>
          <p:cNvPr id="10" name="Title 1">
            <a:extLst>
              <a:ext uri="{FF2B5EF4-FFF2-40B4-BE49-F238E27FC236}">
                <a16:creationId xmlns:a16="http://schemas.microsoft.com/office/drawing/2014/main" id="{9107DA93-2A28-904C-9EA9-D2C5C53A5D2E}"/>
              </a:ext>
            </a:extLst>
          </p:cNvPr>
          <p:cNvSpPr txBox="1">
            <a:spLocks/>
          </p:cNvSpPr>
          <p:nvPr/>
        </p:nvSpPr>
        <p:spPr>
          <a:xfrm>
            <a:off x="3958721" y="2805019"/>
            <a:ext cx="747347" cy="248476"/>
          </a:xfrm>
          <a:prstGeom prst="rect">
            <a:avLst/>
          </a:prstGeom>
        </p:spPr>
        <p:txBody>
          <a:bodyPr vert="horz" lIns="68580" tIns="34290" rIns="68580" bIns="3429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500" dirty="0">
                <a:solidFill>
                  <a:srgbClr val="0070C0"/>
                </a:solidFill>
                <a:latin typeface="Arial" panose="020B0604020202020204" pitchFamily="34" charset="0"/>
                <a:cs typeface="Arial" panose="020B0604020202020204" pitchFamily="34" charset="0"/>
              </a:rPr>
              <a:t>Delta</a:t>
            </a:r>
          </a:p>
        </p:txBody>
      </p:sp>
      <p:sp>
        <p:nvSpPr>
          <p:cNvPr id="11" name="Title 1">
            <a:extLst>
              <a:ext uri="{FF2B5EF4-FFF2-40B4-BE49-F238E27FC236}">
                <a16:creationId xmlns:a16="http://schemas.microsoft.com/office/drawing/2014/main" id="{9E8B7F13-CD34-3B42-808F-B7DC73D562C2}"/>
              </a:ext>
            </a:extLst>
          </p:cNvPr>
          <p:cNvSpPr txBox="1">
            <a:spLocks/>
          </p:cNvSpPr>
          <p:nvPr/>
        </p:nvSpPr>
        <p:spPr>
          <a:xfrm>
            <a:off x="6243137" y="2707124"/>
            <a:ext cx="1493228" cy="389235"/>
          </a:xfrm>
          <a:prstGeom prst="rect">
            <a:avLst/>
          </a:prstGeom>
        </p:spPr>
        <p:txBody>
          <a:bodyPr vert="horz" lIns="68580" tIns="34290" rIns="68580" bIns="3429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500" dirty="0">
                <a:latin typeface="Arial" panose="020B0604020202020204" pitchFamily="34" charset="0"/>
                <a:cs typeface="Arial" panose="020B0604020202020204" pitchFamily="34" charset="0"/>
              </a:rPr>
              <a:t>PX(n) = X(n-1) + 1000</a:t>
            </a:r>
          </a:p>
          <a:p>
            <a:r>
              <a:rPr lang="en-US" sz="1500" dirty="0">
                <a:latin typeface="Arial" panose="020B0604020202020204" pitchFamily="34" charset="0"/>
                <a:cs typeface="Arial" panose="020B0604020202020204" pitchFamily="34" charset="0"/>
              </a:rPr>
              <a:t>PY(n) = Y(n-1) + 1000</a:t>
            </a:r>
          </a:p>
        </p:txBody>
      </p:sp>
      <p:sp>
        <p:nvSpPr>
          <p:cNvPr id="12" name="Title 1">
            <a:extLst>
              <a:ext uri="{FF2B5EF4-FFF2-40B4-BE49-F238E27FC236}">
                <a16:creationId xmlns:a16="http://schemas.microsoft.com/office/drawing/2014/main" id="{8B021B05-9F6D-5C4E-9CFF-5C33333AF84F}"/>
              </a:ext>
            </a:extLst>
          </p:cNvPr>
          <p:cNvSpPr txBox="1">
            <a:spLocks/>
          </p:cNvSpPr>
          <p:nvPr/>
        </p:nvSpPr>
        <p:spPr>
          <a:xfrm>
            <a:off x="1336473" y="2884150"/>
            <a:ext cx="904142" cy="248476"/>
          </a:xfrm>
          <a:prstGeom prst="rect">
            <a:avLst/>
          </a:prstGeom>
        </p:spPr>
        <p:txBody>
          <a:bodyPr vert="horz" lIns="68580" tIns="34290" rIns="68580" bIns="3429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500" dirty="0">
                <a:latin typeface="Arial" panose="020B0604020202020204" pitchFamily="34" charset="0"/>
                <a:cs typeface="Arial" panose="020B0604020202020204" pitchFamily="34" charset="0"/>
              </a:rPr>
              <a:t>Trajectory</a:t>
            </a:r>
          </a:p>
        </p:txBody>
      </p:sp>
      <p:sp>
        <p:nvSpPr>
          <p:cNvPr id="13" name="Title 1">
            <a:extLst>
              <a:ext uri="{FF2B5EF4-FFF2-40B4-BE49-F238E27FC236}">
                <a16:creationId xmlns:a16="http://schemas.microsoft.com/office/drawing/2014/main" id="{2785609F-D24A-E248-8419-64F7C401FC95}"/>
              </a:ext>
            </a:extLst>
          </p:cNvPr>
          <p:cNvSpPr txBox="1">
            <a:spLocks/>
          </p:cNvSpPr>
          <p:nvPr/>
        </p:nvSpPr>
        <p:spPr>
          <a:xfrm>
            <a:off x="6093115" y="2361713"/>
            <a:ext cx="1493228" cy="345887"/>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500" b="1" dirty="0" err="1">
                <a:solidFill>
                  <a:srgbClr val="00B050"/>
                </a:solidFill>
                <a:latin typeface="Arial" panose="020B0604020202020204" pitchFamily="34" charset="0"/>
                <a:cs typeface="Arial" panose="020B0604020202020204" pitchFamily="34" charset="0"/>
              </a:rPr>
              <a:t>Trajic</a:t>
            </a:r>
            <a:endParaRPr lang="en-US" sz="1500" b="1" dirty="0">
              <a:solidFill>
                <a:srgbClr val="00B050"/>
              </a:solidFill>
              <a:latin typeface="Arial" panose="020B0604020202020204" pitchFamily="34" charset="0"/>
              <a:cs typeface="Arial" panose="020B0604020202020204" pitchFamily="34" charset="0"/>
            </a:endParaRPr>
          </a:p>
        </p:txBody>
      </p:sp>
      <p:graphicFrame>
        <p:nvGraphicFramePr>
          <p:cNvPr id="14" name="Table 4">
            <a:extLst>
              <a:ext uri="{FF2B5EF4-FFF2-40B4-BE49-F238E27FC236}">
                <a16:creationId xmlns:a16="http://schemas.microsoft.com/office/drawing/2014/main" id="{47FCDA5A-BC01-0F49-B459-1E4DB81B18C2}"/>
              </a:ext>
            </a:extLst>
          </p:cNvPr>
          <p:cNvGraphicFramePr>
            <a:graphicFrameLocks noGrp="1"/>
          </p:cNvGraphicFramePr>
          <p:nvPr>
            <p:extLst>
              <p:ext uri="{D42A27DB-BD31-4B8C-83A1-F6EECF244321}">
                <p14:modId xmlns:p14="http://schemas.microsoft.com/office/powerpoint/2010/main" val="4074732768"/>
              </p:ext>
            </p:extLst>
          </p:nvPr>
        </p:nvGraphicFramePr>
        <p:xfrm>
          <a:off x="798362" y="946756"/>
          <a:ext cx="7803173" cy="1273128"/>
        </p:xfrm>
        <a:graphic>
          <a:graphicData uri="http://schemas.openxmlformats.org/drawingml/2006/table">
            <a:tbl>
              <a:tblPr firstRow="1" bandRow="1">
                <a:tableStyleId>{5C22544A-7EE6-4342-B048-85BDC9FD1C3A}</a:tableStyleId>
              </a:tblPr>
              <a:tblGrid>
                <a:gridCol w="893157">
                  <a:extLst>
                    <a:ext uri="{9D8B030D-6E8A-4147-A177-3AD203B41FA5}">
                      <a16:colId xmlns:a16="http://schemas.microsoft.com/office/drawing/2014/main" val="4054722119"/>
                    </a:ext>
                  </a:extLst>
                </a:gridCol>
                <a:gridCol w="1607735">
                  <a:extLst>
                    <a:ext uri="{9D8B030D-6E8A-4147-A177-3AD203B41FA5}">
                      <a16:colId xmlns:a16="http://schemas.microsoft.com/office/drawing/2014/main" val="3466399199"/>
                    </a:ext>
                  </a:extLst>
                </a:gridCol>
                <a:gridCol w="1705232">
                  <a:extLst>
                    <a:ext uri="{9D8B030D-6E8A-4147-A177-3AD203B41FA5}">
                      <a16:colId xmlns:a16="http://schemas.microsoft.com/office/drawing/2014/main" val="1003347112"/>
                    </a:ext>
                  </a:extLst>
                </a:gridCol>
                <a:gridCol w="1692876">
                  <a:extLst>
                    <a:ext uri="{9D8B030D-6E8A-4147-A177-3AD203B41FA5}">
                      <a16:colId xmlns:a16="http://schemas.microsoft.com/office/drawing/2014/main" val="3591305046"/>
                    </a:ext>
                  </a:extLst>
                </a:gridCol>
                <a:gridCol w="1904173">
                  <a:extLst>
                    <a:ext uri="{9D8B030D-6E8A-4147-A177-3AD203B41FA5}">
                      <a16:colId xmlns:a16="http://schemas.microsoft.com/office/drawing/2014/main" val="3118323834"/>
                    </a:ext>
                  </a:extLst>
                </a:gridCol>
              </a:tblGrid>
              <a:tr h="434340">
                <a:tc>
                  <a:txBody>
                    <a:bodyPr/>
                    <a:lstStyle/>
                    <a:p>
                      <a:pPr algn="ctr"/>
                      <a:r>
                        <a:rPr lang="en-US" sz="1200" dirty="0">
                          <a:solidFill>
                            <a:schemeClr val="tx1"/>
                          </a:solidFill>
                          <a:latin typeface="Arial" panose="020B0604020202020204" pitchFamily="34" charset="0"/>
                          <a:cs typeface="Arial" panose="020B0604020202020204" pitchFamily="34" charset="0"/>
                        </a:rPr>
                        <a:t>Candidate</a:t>
                      </a:r>
                    </a:p>
                  </a:txBody>
                  <a:tcPr marL="68580" marR="68580" marT="34290" marB="34290"/>
                </a:tc>
                <a:tc>
                  <a:txBody>
                    <a:bodyPr/>
                    <a:lstStyle/>
                    <a:p>
                      <a:pPr algn="ctr"/>
                      <a:r>
                        <a:rPr lang="en-US" sz="1200" b="0" dirty="0">
                          <a:solidFill>
                            <a:schemeClr val="tx1"/>
                          </a:solidFill>
                          <a:latin typeface="Arial" panose="020B0604020202020204" pitchFamily="34" charset="0"/>
                          <a:cs typeface="Arial" panose="020B0604020202020204" pitchFamily="34" charset="0"/>
                        </a:rPr>
                        <a:t>Large Numbers (8 bytes)</a:t>
                      </a:r>
                    </a:p>
                  </a:txBody>
                  <a:tcPr marL="68580" marR="68580" marT="34290" marB="34290"/>
                </a:tc>
                <a:tc>
                  <a:txBody>
                    <a:bodyPr/>
                    <a:lstStyle/>
                    <a:p>
                      <a:pPr algn="ctr"/>
                      <a:r>
                        <a:rPr lang="en-US" sz="1200" b="0" dirty="0">
                          <a:solidFill>
                            <a:schemeClr val="tx1"/>
                          </a:solidFill>
                          <a:latin typeface="Arial" panose="020B0604020202020204" pitchFamily="34" charset="0"/>
                          <a:cs typeface="Arial" panose="020B0604020202020204" pitchFamily="34" charset="0"/>
                        </a:rPr>
                        <a:t>Medium Numbers </a:t>
                      </a:r>
                    </a:p>
                    <a:p>
                      <a:pPr algn="ctr"/>
                      <a:r>
                        <a:rPr lang="en-US" sz="1200" b="0" dirty="0">
                          <a:solidFill>
                            <a:schemeClr val="tx1"/>
                          </a:solidFill>
                          <a:latin typeface="Arial" panose="020B0604020202020204" pitchFamily="34" charset="0"/>
                          <a:cs typeface="Arial" panose="020B0604020202020204" pitchFamily="34" charset="0"/>
                        </a:rPr>
                        <a:t>(4 bytes)</a:t>
                      </a:r>
                    </a:p>
                  </a:txBody>
                  <a:tcPr marL="68580" marR="68580" marT="34290" marB="34290"/>
                </a:tc>
                <a:tc>
                  <a:txBody>
                    <a:bodyPr/>
                    <a:lstStyle/>
                    <a:p>
                      <a:pPr algn="ctr"/>
                      <a:r>
                        <a:rPr lang="en-US" sz="1200" b="0" dirty="0">
                          <a:solidFill>
                            <a:schemeClr val="tx1"/>
                          </a:solidFill>
                          <a:latin typeface="Arial" panose="020B0604020202020204" pitchFamily="34" charset="0"/>
                          <a:cs typeface="Arial" panose="020B0604020202020204" pitchFamily="34" charset="0"/>
                        </a:rPr>
                        <a:t>Small Numbers </a:t>
                      </a:r>
                    </a:p>
                    <a:p>
                      <a:pPr algn="ctr"/>
                      <a:r>
                        <a:rPr lang="en-US" sz="1200" b="0" dirty="0">
                          <a:solidFill>
                            <a:schemeClr val="tx1"/>
                          </a:solidFill>
                          <a:latin typeface="Arial" panose="020B0604020202020204" pitchFamily="34" charset="0"/>
                          <a:cs typeface="Arial" panose="020B0604020202020204" pitchFamily="34" charset="0"/>
                        </a:rPr>
                        <a:t>(2 bytes)</a:t>
                      </a:r>
                    </a:p>
                  </a:txBody>
                  <a:tcPr marL="68580" marR="68580" marT="34290" marB="34290"/>
                </a:tc>
                <a:tc>
                  <a:txBody>
                    <a:bodyPr/>
                    <a:lstStyle/>
                    <a:p>
                      <a:pPr algn="ctr"/>
                      <a:r>
                        <a:rPr lang="en-US" sz="1200" dirty="0">
                          <a:solidFill>
                            <a:schemeClr val="tx1"/>
                          </a:solidFill>
                          <a:latin typeface="Arial" panose="020B0604020202020204" pitchFamily="34" charset="0"/>
                          <a:cs typeface="Arial" panose="020B0604020202020204" pitchFamily="34" charset="0"/>
                        </a:rPr>
                        <a:t>Total Bytes</a:t>
                      </a:r>
                    </a:p>
                  </a:txBody>
                  <a:tcPr marL="68580" marR="68580" marT="34290" marB="34290"/>
                </a:tc>
                <a:extLst>
                  <a:ext uri="{0D108BD9-81ED-4DB2-BD59-A6C34878D82A}">
                    <a16:rowId xmlns:a16="http://schemas.microsoft.com/office/drawing/2014/main" val="3858660803"/>
                  </a:ext>
                </a:extLst>
              </a:tr>
              <a:tr h="279596">
                <a:tc>
                  <a:txBody>
                    <a:bodyPr/>
                    <a:lstStyle/>
                    <a:p>
                      <a:pPr algn="ctr"/>
                      <a:r>
                        <a:rPr lang="en-US" sz="1200" b="1" dirty="0">
                          <a:latin typeface="Arial" panose="020B0604020202020204" pitchFamily="34" charset="0"/>
                          <a:cs typeface="Arial" panose="020B0604020202020204" pitchFamily="34" charset="0"/>
                        </a:rPr>
                        <a:t>Trajectory</a:t>
                      </a:r>
                    </a:p>
                  </a:txBody>
                  <a:tcPr marL="68580" marR="68580" marT="34290" marB="34290"/>
                </a:tc>
                <a:tc>
                  <a:txBody>
                    <a:bodyPr/>
                    <a:lstStyle/>
                    <a:p>
                      <a:pPr algn="ctr"/>
                      <a:r>
                        <a:rPr lang="en-US" sz="1200" dirty="0">
                          <a:latin typeface="Arial" panose="020B0604020202020204" pitchFamily="34" charset="0"/>
                          <a:cs typeface="Arial" panose="020B0604020202020204" pitchFamily="34" charset="0"/>
                        </a:rPr>
                        <a:t>8</a:t>
                      </a:r>
                    </a:p>
                  </a:txBody>
                  <a:tcPr marL="68580" marR="68580" marT="34290" marB="34290"/>
                </a:tc>
                <a:tc>
                  <a:txBody>
                    <a:bodyPr/>
                    <a:lstStyle/>
                    <a:p>
                      <a:pPr algn="ctr"/>
                      <a:r>
                        <a:rPr lang="en-US" sz="1200" dirty="0">
                          <a:latin typeface="Arial" panose="020B0604020202020204" pitchFamily="34" charset="0"/>
                          <a:cs typeface="Arial" panose="020B0604020202020204" pitchFamily="34" charset="0"/>
                        </a:rPr>
                        <a:t>0</a:t>
                      </a:r>
                    </a:p>
                  </a:txBody>
                  <a:tcPr marL="68580" marR="68580" marT="34290" marB="34290"/>
                </a:tc>
                <a:tc>
                  <a:txBody>
                    <a:bodyPr/>
                    <a:lstStyle/>
                    <a:p>
                      <a:pPr algn="ctr"/>
                      <a:r>
                        <a:rPr lang="en-US" sz="1200" dirty="0">
                          <a:latin typeface="Arial" panose="020B0604020202020204" pitchFamily="34" charset="0"/>
                          <a:cs typeface="Arial" panose="020B0604020202020204" pitchFamily="34" charset="0"/>
                        </a:rPr>
                        <a:t>0</a:t>
                      </a:r>
                    </a:p>
                  </a:txBody>
                  <a:tcPr marL="68580" marR="68580" marT="34290" marB="34290"/>
                </a:tc>
                <a:tc>
                  <a:txBody>
                    <a:bodyPr/>
                    <a:lstStyle/>
                    <a:p>
                      <a:pPr algn="ctr"/>
                      <a:r>
                        <a:rPr lang="en-US" sz="1200" b="0" dirty="0">
                          <a:latin typeface="Arial" panose="020B0604020202020204" pitchFamily="34" charset="0"/>
                          <a:cs typeface="Arial" panose="020B0604020202020204" pitchFamily="34" charset="0"/>
                        </a:rPr>
                        <a:t>8*8 =</a:t>
                      </a:r>
                      <a:r>
                        <a:rPr lang="en-US" sz="1200" b="1" dirty="0">
                          <a:latin typeface="Arial" panose="020B0604020202020204" pitchFamily="34" charset="0"/>
                          <a:cs typeface="Arial" panose="020B0604020202020204" pitchFamily="34" charset="0"/>
                        </a:rPr>
                        <a:t> 64</a:t>
                      </a:r>
                    </a:p>
                  </a:txBody>
                  <a:tcPr marL="68580" marR="68580" marT="34290" marB="34290"/>
                </a:tc>
                <a:extLst>
                  <a:ext uri="{0D108BD9-81ED-4DB2-BD59-A6C34878D82A}">
                    <a16:rowId xmlns:a16="http://schemas.microsoft.com/office/drawing/2014/main" val="902025366"/>
                  </a:ext>
                </a:extLst>
              </a:tr>
              <a:tr h="279596">
                <a:tc>
                  <a:txBody>
                    <a:bodyPr/>
                    <a:lstStyle/>
                    <a:p>
                      <a:pPr algn="ctr"/>
                      <a:r>
                        <a:rPr lang="en-US" sz="1200" b="1" dirty="0">
                          <a:solidFill>
                            <a:srgbClr val="0070C0"/>
                          </a:solidFill>
                          <a:latin typeface="Arial" panose="020B0604020202020204" pitchFamily="34" charset="0"/>
                          <a:cs typeface="Arial" panose="020B0604020202020204" pitchFamily="34" charset="0"/>
                        </a:rPr>
                        <a:t>Delta</a:t>
                      </a:r>
                    </a:p>
                  </a:txBody>
                  <a:tcPr marL="68580" marR="68580" marT="34290" marB="34290"/>
                </a:tc>
                <a:tc>
                  <a:txBody>
                    <a:bodyPr/>
                    <a:lstStyle/>
                    <a:p>
                      <a:pPr algn="ctr"/>
                      <a:r>
                        <a:rPr lang="en-US" sz="1200" dirty="0">
                          <a:latin typeface="Arial" panose="020B0604020202020204" pitchFamily="34" charset="0"/>
                          <a:cs typeface="Arial" panose="020B0604020202020204" pitchFamily="34" charset="0"/>
                        </a:rPr>
                        <a:t>2</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70C0"/>
                          </a:solidFill>
                          <a:latin typeface="Arial" panose="020B0604020202020204" pitchFamily="34" charset="0"/>
                          <a:cs typeface="Arial" panose="020B0604020202020204" pitchFamily="34" charset="0"/>
                        </a:rPr>
                        <a:t>6</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70C0"/>
                          </a:solidFill>
                          <a:latin typeface="Arial" panose="020B0604020202020204" pitchFamily="34" charset="0"/>
                          <a:cs typeface="Arial" panose="020B0604020202020204" pitchFamily="34" charset="0"/>
                        </a:rPr>
                        <a:t>0</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rgbClr val="0070C0"/>
                          </a:solidFill>
                          <a:latin typeface="Arial" panose="020B0604020202020204" pitchFamily="34" charset="0"/>
                          <a:cs typeface="Arial" panose="020B0604020202020204" pitchFamily="34" charset="0"/>
                        </a:rPr>
                        <a:t>2*8 + 6*4 =</a:t>
                      </a:r>
                      <a:r>
                        <a:rPr lang="en-US" sz="1200" b="1" dirty="0">
                          <a:solidFill>
                            <a:srgbClr val="0070C0"/>
                          </a:solidFill>
                          <a:latin typeface="Arial" panose="020B0604020202020204" pitchFamily="34" charset="0"/>
                          <a:cs typeface="Arial" panose="020B0604020202020204" pitchFamily="34" charset="0"/>
                        </a:rPr>
                        <a:t> 40</a:t>
                      </a:r>
                    </a:p>
                  </a:txBody>
                  <a:tcPr marL="68580" marR="68580" marT="34290" marB="34290"/>
                </a:tc>
                <a:extLst>
                  <a:ext uri="{0D108BD9-81ED-4DB2-BD59-A6C34878D82A}">
                    <a16:rowId xmlns:a16="http://schemas.microsoft.com/office/drawing/2014/main" val="2747180501"/>
                  </a:ext>
                </a:extLst>
              </a:tr>
              <a:tr h="279596">
                <a:tc>
                  <a:txBody>
                    <a:bodyPr/>
                    <a:lstStyle/>
                    <a:p>
                      <a:pPr algn="ctr"/>
                      <a:r>
                        <a:rPr lang="en-US" sz="1200" b="1" dirty="0" err="1">
                          <a:solidFill>
                            <a:srgbClr val="007E00"/>
                          </a:solidFill>
                          <a:latin typeface="Arial" panose="020B0604020202020204" pitchFamily="34" charset="0"/>
                          <a:cs typeface="Arial" panose="020B0604020202020204" pitchFamily="34" charset="0"/>
                        </a:rPr>
                        <a:t>Trajic</a:t>
                      </a:r>
                      <a:endParaRPr lang="en-US" sz="1200" b="1" dirty="0">
                        <a:solidFill>
                          <a:srgbClr val="007E00"/>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n-US" sz="1200" dirty="0">
                          <a:solidFill>
                            <a:srgbClr val="007E00"/>
                          </a:solidFill>
                          <a:latin typeface="Arial" panose="020B0604020202020204" pitchFamily="34" charset="0"/>
                          <a:cs typeface="Arial" panose="020B0604020202020204" pitchFamily="34" charset="0"/>
                        </a:rPr>
                        <a:t>2</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7E00"/>
                          </a:solidFill>
                          <a:latin typeface="Arial" panose="020B0604020202020204" pitchFamily="34" charset="0"/>
                          <a:cs typeface="Arial" panose="020B0604020202020204" pitchFamily="34" charset="0"/>
                        </a:rPr>
                        <a:t>0</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7E00"/>
                          </a:solidFill>
                          <a:latin typeface="Arial" panose="020B0604020202020204" pitchFamily="34" charset="0"/>
                          <a:cs typeface="Arial" panose="020B0604020202020204" pitchFamily="34" charset="0"/>
                        </a:rPr>
                        <a:t>6</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rgbClr val="007E00"/>
                          </a:solidFill>
                          <a:latin typeface="Arial" panose="020B0604020202020204" pitchFamily="34" charset="0"/>
                          <a:cs typeface="Arial" panose="020B0604020202020204" pitchFamily="34" charset="0"/>
                        </a:rPr>
                        <a:t>2*8 + 6*2 =</a:t>
                      </a:r>
                      <a:r>
                        <a:rPr lang="en-US" sz="1200" b="1" dirty="0">
                          <a:solidFill>
                            <a:srgbClr val="007E00"/>
                          </a:solidFill>
                          <a:latin typeface="Arial" panose="020B0604020202020204" pitchFamily="34" charset="0"/>
                          <a:cs typeface="Arial" panose="020B0604020202020204" pitchFamily="34" charset="0"/>
                        </a:rPr>
                        <a:t> 28</a:t>
                      </a:r>
                    </a:p>
                  </a:txBody>
                  <a:tcPr marL="68580" marR="68580" marT="34290" marB="34290"/>
                </a:tc>
                <a:extLst>
                  <a:ext uri="{0D108BD9-81ED-4DB2-BD59-A6C34878D82A}">
                    <a16:rowId xmlns:a16="http://schemas.microsoft.com/office/drawing/2014/main" val="3777833550"/>
                  </a:ext>
                </a:extLst>
              </a:tr>
            </a:tbl>
          </a:graphicData>
        </a:graphic>
      </p:graphicFrame>
      <p:sp>
        <p:nvSpPr>
          <p:cNvPr id="15" name="Rectangle 14">
            <a:extLst>
              <a:ext uri="{FF2B5EF4-FFF2-40B4-BE49-F238E27FC236}">
                <a16:creationId xmlns:a16="http://schemas.microsoft.com/office/drawing/2014/main" id="{254558B0-7BFA-474E-BF64-DF143245355A}"/>
              </a:ext>
              <a:ext uri="{C183D7F6-B498-43B3-948B-1728B52AA6E4}">
                <adec:decorative xmlns:adec="http://schemas.microsoft.com/office/drawing/2017/decorative" val="1"/>
              </a:ext>
            </a:extLst>
          </p:cNvPr>
          <p:cNvSpPr/>
          <p:nvPr/>
        </p:nvSpPr>
        <p:spPr>
          <a:xfrm>
            <a:off x="2946140" y="3053494"/>
            <a:ext cx="2426677" cy="19290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476ADB9A-899F-FF4A-8EAC-CE8E1C2A848E}"/>
              </a:ext>
              <a:ext uri="{C183D7F6-B498-43B3-948B-1728B52AA6E4}">
                <adec:decorative xmlns:adec="http://schemas.microsoft.com/office/drawing/2017/decorative" val="1"/>
              </a:ext>
            </a:extLst>
          </p:cNvPr>
          <p:cNvSpPr/>
          <p:nvPr/>
        </p:nvSpPr>
        <p:spPr>
          <a:xfrm>
            <a:off x="5591952" y="2728878"/>
            <a:ext cx="2992039" cy="22536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A30F86F6-0DBF-3249-A1C5-6F388DD53094}"/>
              </a:ext>
              <a:ext uri="{C183D7F6-B498-43B3-948B-1728B52AA6E4}">
                <adec:decorative xmlns:adec="http://schemas.microsoft.com/office/drawing/2017/decorative" val="1"/>
              </a:ext>
            </a:extLst>
          </p:cNvPr>
          <p:cNvSpPr/>
          <p:nvPr/>
        </p:nvSpPr>
        <p:spPr>
          <a:xfrm>
            <a:off x="420607" y="3111525"/>
            <a:ext cx="2334632" cy="15179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4BCEF9DB-83B1-2C4B-AEC8-61D09E036F02}"/>
              </a:ext>
              <a:ext uri="{C183D7F6-B498-43B3-948B-1728B52AA6E4}">
                <adec:decorative xmlns:adec="http://schemas.microsoft.com/office/drawing/2017/decorative" val="1"/>
              </a:ext>
            </a:extLst>
          </p:cNvPr>
          <p:cNvSpPr/>
          <p:nvPr/>
        </p:nvSpPr>
        <p:spPr>
          <a:xfrm>
            <a:off x="413967" y="2830570"/>
            <a:ext cx="2334632" cy="2767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a:extLst>
              <a:ext uri="{FF2B5EF4-FFF2-40B4-BE49-F238E27FC236}">
                <a16:creationId xmlns:a16="http://schemas.microsoft.com/office/drawing/2014/main" id="{5ECCF745-92DD-F84E-BE0F-D3A481E8B86A}"/>
              </a:ext>
              <a:ext uri="{C183D7F6-B498-43B3-948B-1728B52AA6E4}">
                <adec:decorative xmlns:adec="http://schemas.microsoft.com/office/drawing/2017/decorative" val="1"/>
              </a:ext>
            </a:extLst>
          </p:cNvPr>
          <p:cNvSpPr/>
          <p:nvPr/>
        </p:nvSpPr>
        <p:spPr>
          <a:xfrm>
            <a:off x="2939499" y="2783584"/>
            <a:ext cx="2426677" cy="2767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AAB247F9-8D30-4D43-BF73-5B0F801A842B}"/>
              </a:ext>
              <a:ext uri="{C183D7F6-B498-43B3-948B-1728B52AA6E4}">
                <adec:decorative xmlns:adec="http://schemas.microsoft.com/office/drawing/2017/decorative" val="1"/>
              </a:ext>
            </a:extLst>
          </p:cNvPr>
          <p:cNvSpPr/>
          <p:nvPr/>
        </p:nvSpPr>
        <p:spPr>
          <a:xfrm>
            <a:off x="5588376" y="2393122"/>
            <a:ext cx="2992039" cy="3263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36551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5" grpId="0" animBg="1"/>
      <p:bldP spid="16" grpId="0" animBg="1"/>
      <p:bldP spid="19" grpId="0" animBg="1"/>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5F630-1D40-4E17-B9D9-CA0CA521360E}"/>
              </a:ext>
            </a:extLst>
          </p:cNvPr>
          <p:cNvSpPr>
            <a:spLocks noGrp="1"/>
          </p:cNvSpPr>
          <p:nvPr>
            <p:ph type="title"/>
          </p:nvPr>
        </p:nvSpPr>
        <p:spPr>
          <a:xfrm>
            <a:off x="685800" y="136583"/>
            <a:ext cx="7772400" cy="780151"/>
          </a:xfrm>
        </p:spPr>
        <p:txBody>
          <a:bodyPr/>
          <a:lstStyle/>
          <a:p>
            <a:r>
              <a:rPr lang="en-US" b="1" dirty="0"/>
              <a:t>Key concepts: System Architecture</a:t>
            </a:r>
          </a:p>
        </p:txBody>
      </p:sp>
      <p:sp>
        <p:nvSpPr>
          <p:cNvPr id="3" name="Content Placeholder 2">
            <a:extLst>
              <a:ext uri="{FF2B5EF4-FFF2-40B4-BE49-F238E27FC236}">
                <a16:creationId xmlns:a16="http://schemas.microsoft.com/office/drawing/2014/main" id="{BFE684FC-A46E-4FC6-BC01-E31C00401455}"/>
              </a:ext>
            </a:extLst>
          </p:cNvPr>
          <p:cNvSpPr>
            <a:spLocks noGrp="1"/>
          </p:cNvSpPr>
          <p:nvPr>
            <p:ph idx="1"/>
          </p:nvPr>
        </p:nvSpPr>
        <p:spPr>
          <a:xfrm>
            <a:off x="685800" y="916734"/>
            <a:ext cx="7772400" cy="4325592"/>
          </a:xfrm>
        </p:spPr>
        <p:txBody>
          <a:bodyPr/>
          <a:lstStyle/>
          <a:p>
            <a:r>
              <a:rPr lang="en-US" dirty="0"/>
              <a:t>System architecture to generate encoded residuals</a:t>
            </a:r>
          </a:p>
        </p:txBody>
      </p:sp>
      <p:sp>
        <p:nvSpPr>
          <p:cNvPr id="4" name="Slide Number Placeholder 3">
            <a:extLst>
              <a:ext uri="{FF2B5EF4-FFF2-40B4-BE49-F238E27FC236}">
                <a16:creationId xmlns:a16="http://schemas.microsoft.com/office/drawing/2014/main" id="{07CB8D06-5A18-4709-AA38-11DD7E3475F7}"/>
              </a:ext>
            </a:extLst>
          </p:cNvPr>
          <p:cNvSpPr>
            <a:spLocks noGrp="1"/>
          </p:cNvSpPr>
          <p:nvPr>
            <p:ph type="sldNum" sz="quarter" idx="11"/>
          </p:nvPr>
        </p:nvSpPr>
        <p:spPr/>
        <p:txBody>
          <a:bodyPr/>
          <a:lstStyle/>
          <a:p>
            <a:fld id="{E4D37B5F-ABCF-48FC-8FD3-F3890A2DD608}" type="slidenum">
              <a:rPr lang="en-US" smtClean="0"/>
              <a:pPr/>
              <a:t>33</a:t>
            </a:fld>
            <a:endParaRPr lang="en-US"/>
          </a:p>
        </p:txBody>
      </p:sp>
      <p:pic>
        <p:nvPicPr>
          <p:cNvPr id="5" name="Picture 4" descr="Flowchart of system architecture for generating encoded residuals.">
            <a:extLst>
              <a:ext uri="{FF2B5EF4-FFF2-40B4-BE49-F238E27FC236}">
                <a16:creationId xmlns:a16="http://schemas.microsoft.com/office/drawing/2014/main" id="{4C5B1477-5E57-42BA-B867-3D3F1071C062}"/>
              </a:ext>
            </a:extLst>
          </p:cNvPr>
          <p:cNvPicPr>
            <a:picLocks noChangeAspect="1"/>
          </p:cNvPicPr>
          <p:nvPr/>
        </p:nvPicPr>
        <p:blipFill>
          <a:blip r:embed="rId2"/>
          <a:stretch>
            <a:fillRect/>
          </a:stretch>
        </p:blipFill>
        <p:spPr>
          <a:xfrm>
            <a:off x="185578" y="2029264"/>
            <a:ext cx="8458200" cy="2773123"/>
          </a:xfrm>
          <a:prstGeom prst="rect">
            <a:avLst/>
          </a:prstGeom>
        </p:spPr>
      </p:pic>
      <p:sp>
        <p:nvSpPr>
          <p:cNvPr id="6" name="Rectangle 5">
            <a:extLst>
              <a:ext uri="{FF2B5EF4-FFF2-40B4-BE49-F238E27FC236}">
                <a16:creationId xmlns:a16="http://schemas.microsoft.com/office/drawing/2014/main" id="{F8B85F61-C27C-FD4D-9533-5077B9D67331}"/>
              </a:ext>
              <a:ext uri="{C183D7F6-B498-43B3-948B-1728B52AA6E4}">
                <adec:decorative xmlns:adec="http://schemas.microsoft.com/office/drawing/2017/decorative" val="1"/>
              </a:ext>
            </a:extLst>
          </p:cNvPr>
          <p:cNvSpPr/>
          <p:nvPr/>
        </p:nvSpPr>
        <p:spPr bwMode="auto">
          <a:xfrm flipV="1">
            <a:off x="1150883" y="2569778"/>
            <a:ext cx="2096813" cy="756745"/>
          </a:xfrm>
          <a:prstGeom prst="rect">
            <a:avLst/>
          </a:prstGeom>
          <a:noFill/>
          <a:ln w="25400"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44789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19076-76A0-4F03-BDB3-7BA8F4243808}"/>
              </a:ext>
            </a:extLst>
          </p:cNvPr>
          <p:cNvSpPr>
            <a:spLocks noGrp="1"/>
          </p:cNvSpPr>
          <p:nvPr>
            <p:ph type="title"/>
          </p:nvPr>
        </p:nvSpPr>
        <p:spPr>
          <a:xfrm>
            <a:off x="685800" y="280151"/>
            <a:ext cx="7772400" cy="487946"/>
          </a:xfrm>
        </p:spPr>
        <p:txBody>
          <a:bodyPr/>
          <a:lstStyle/>
          <a:p>
            <a:r>
              <a:rPr lang="en-US" b="1" dirty="0"/>
              <a:t>Key concepts Compression</a:t>
            </a:r>
          </a:p>
        </p:txBody>
      </p:sp>
      <p:sp>
        <p:nvSpPr>
          <p:cNvPr id="3" name="Content Placeholder 2">
            <a:extLst>
              <a:ext uri="{FF2B5EF4-FFF2-40B4-BE49-F238E27FC236}">
                <a16:creationId xmlns:a16="http://schemas.microsoft.com/office/drawing/2014/main" id="{0BD8F998-316E-4525-BC2A-76672055856F}"/>
              </a:ext>
            </a:extLst>
          </p:cNvPr>
          <p:cNvSpPr>
            <a:spLocks noGrp="1"/>
          </p:cNvSpPr>
          <p:nvPr>
            <p:ph idx="1"/>
          </p:nvPr>
        </p:nvSpPr>
        <p:spPr>
          <a:xfrm>
            <a:off x="685800" y="926189"/>
            <a:ext cx="7772400" cy="4325592"/>
          </a:xfrm>
        </p:spPr>
        <p:txBody>
          <a:bodyPr/>
          <a:lstStyle/>
          <a:p>
            <a:r>
              <a:rPr lang="en-US" dirty="0"/>
              <a:t>High level pseudocode</a:t>
            </a:r>
          </a:p>
        </p:txBody>
      </p:sp>
      <p:sp>
        <p:nvSpPr>
          <p:cNvPr id="4" name="Slide Number Placeholder 3">
            <a:extLst>
              <a:ext uri="{FF2B5EF4-FFF2-40B4-BE49-F238E27FC236}">
                <a16:creationId xmlns:a16="http://schemas.microsoft.com/office/drawing/2014/main" id="{4F3D154A-8F6E-4A34-8791-172B5FD56F0B}"/>
              </a:ext>
            </a:extLst>
          </p:cNvPr>
          <p:cNvSpPr>
            <a:spLocks noGrp="1"/>
          </p:cNvSpPr>
          <p:nvPr>
            <p:ph type="sldNum" sz="quarter" idx="11"/>
          </p:nvPr>
        </p:nvSpPr>
        <p:spPr/>
        <p:txBody>
          <a:bodyPr/>
          <a:lstStyle/>
          <a:p>
            <a:fld id="{E4D37B5F-ABCF-48FC-8FD3-F3890A2DD608}" type="slidenum">
              <a:rPr lang="en-US" smtClean="0"/>
              <a:pPr/>
              <a:t>34</a:t>
            </a:fld>
            <a:endParaRPr lang="en-US"/>
          </a:p>
        </p:txBody>
      </p:sp>
      <p:pic>
        <p:nvPicPr>
          <p:cNvPr id="5" name="Picture 4" descr="Pseudocode for a compression algorithm showing input, output, and structured steps.">
            <a:extLst>
              <a:ext uri="{FF2B5EF4-FFF2-40B4-BE49-F238E27FC236}">
                <a16:creationId xmlns:a16="http://schemas.microsoft.com/office/drawing/2014/main" id="{37EB1615-8069-4E85-B277-D52BE36CCEFF}"/>
              </a:ext>
            </a:extLst>
          </p:cNvPr>
          <p:cNvPicPr>
            <a:picLocks noChangeAspect="1"/>
          </p:cNvPicPr>
          <p:nvPr/>
        </p:nvPicPr>
        <p:blipFill>
          <a:blip r:embed="rId2"/>
          <a:stretch>
            <a:fillRect/>
          </a:stretch>
        </p:blipFill>
        <p:spPr>
          <a:xfrm>
            <a:off x="797004" y="1460003"/>
            <a:ext cx="7018067" cy="4343390"/>
          </a:xfrm>
          <a:prstGeom prst="rect">
            <a:avLst/>
          </a:prstGeom>
        </p:spPr>
      </p:pic>
      <p:sp>
        <p:nvSpPr>
          <p:cNvPr id="6" name="Rectangle 5">
            <a:extLst>
              <a:ext uri="{FF2B5EF4-FFF2-40B4-BE49-F238E27FC236}">
                <a16:creationId xmlns:a16="http://schemas.microsoft.com/office/drawing/2014/main" id="{A711B1A7-D7AA-044D-BBDA-FFBC013C0007}"/>
              </a:ext>
              <a:ext uri="{C183D7F6-B498-43B3-948B-1728B52AA6E4}">
                <adec:decorative xmlns:adec="http://schemas.microsoft.com/office/drawing/2017/decorative" val="1"/>
              </a:ext>
            </a:extLst>
          </p:cNvPr>
          <p:cNvSpPr/>
          <p:nvPr/>
        </p:nvSpPr>
        <p:spPr bwMode="auto">
          <a:xfrm>
            <a:off x="1792224" y="3206496"/>
            <a:ext cx="3291840" cy="316992"/>
          </a:xfrm>
          <a:prstGeom prst="rect">
            <a:avLst/>
          </a:prstGeom>
          <a:noFill/>
          <a:ln w="25400"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412190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1294"/>
            <a:ext cx="7772400" cy="485969"/>
          </a:xfrm>
        </p:spPr>
        <p:txBody>
          <a:bodyPr>
            <a:noAutofit/>
          </a:bodyPr>
          <a:lstStyle/>
          <a:p>
            <a:r>
              <a:rPr lang="en-US" b="1" dirty="0"/>
              <a:t>Comparison with Douglas </a:t>
            </a:r>
            <a:r>
              <a:rPr lang="en-US" b="1" dirty="0" err="1"/>
              <a:t>Peucker</a:t>
            </a:r>
            <a:r>
              <a:rPr lang="en-US" b="1" dirty="0"/>
              <a:t> Algorithm</a:t>
            </a:r>
          </a:p>
        </p:txBody>
      </p:sp>
      <p:sp>
        <p:nvSpPr>
          <p:cNvPr id="3" name="Content Placeholder 2"/>
          <p:cNvSpPr>
            <a:spLocks noGrp="1"/>
          </p:cNvSpPr>
          <p:nvPr>
            <p:ph idx="1"/>
          </p:nvPr>
        </p:nvSpPr>
        <p:spPr>
          <a:xfrm>
            <a:off x="605767" y="685159"/>
            <a:ext cx="7801287" cy="5073371"/>
          </a:xfrm>
        </p:spPr>
        <p:txBody>
          <a:bodyPr>
            <a:normAutofit/>
          </a:bodyPr>
          <a:lstStyle/>
          <a:p>
            <a:r>
              <a:rPr lang="en-US" dirty="0"/>
              <a:t>Douglas </a:t>
            </a:r>
            <a:r>
              <a:rPr lang="en-US" dirty="0" err="1"/>
              <a:t>Peucker’s</a:t>
            </a:r>
            <a:r>
              <a:rPr lang="en-US" dirty="0"/>
              <a:t> line generalization/simplification algorithm</a:t>
            </a:r>
          </a:p>
          <a:p>
            <a:pPr lvl="1"/>
            <a:r>
              <a:rPr lang="en-US" dirty="0"/>
              <a:t> Can reduce the number of points within margin approximation error</a:t>
            </a:r>
          </a:p>
          <a:p>
            <a:pPr lvl="2"/>
            <a:r>
              <a:rPr lang="en-US" dirty="0"/>
              <a:t>This can result in better compression ratio</a:t>
            </a:r>
          </a:p>
          <a:p>
            <a:pPr lvl="1"/>
            <a:r>
              <a:rPr lang="en-US" dirty="0"/>
              <a:t>However, Delta and </a:t>
            </a:r>
            <a:r>
              <a:rPr lang="en-US" dirty="0" err="1"/>
              <a:t>Trajic</a:t>
            </a:r>
            <a:r>
              <a:rPr lang="en-US" dirty="0"/>
              <a:t> keep all points in the trajectories</a:t>
            </a:r>
          </a:p>
          <a:p>
            <a:pPr lvl="2"/>
            <a:r>
              <a:rPr lang="en-US" dirty="0"/>
              <a:t>?lossless compression</a:t>
            </a:r>
          </a:p>
        </p:txBody>
      </p:sp>
      <p:pic>
        <p:nvPicPr>
          <p:cNvPr id="4" name="Picture 3" descr="Two diagrams of the Douglas-Peucker algorithm showing max distance points after line splits.">
            <a:extLst>
              <a:ext uri="{FF2B5EF4-FFF2-40B4-BE49-F238E27FC236}">
                <a16:creationId xmlns:a16="http://schemas.microsoft.com/office/drawing/2014/main" id="{11BE0EAD-6F38-4F17-89FD-D33BE3F5AB73}"/>
              </a:ext>
            </a:extLst>
          </p:cNvPr>
          <p:cNvPicPr>
            <a:picLocks noChangeAspect="1"/>
          </p:cNvPicPr>
          <p:nvPr/>
        </p:nvPicPr>
        <p:blipFill>
          <a:blip r:embed="rId2"/>
          <a:stretch>
            <a:fillRect/>
          </a:stretch>
        </p:blipFill>
        <p:spPr>
          <a:xfrm>
            <a:off x="100336" y="2452179"/>
            <a:ext cx="8716584" cy="2450899"/>
          </a:xfrm>
          <a:prstGeom prst="rect">
            <a:avLst/>
          </a:prstGeom>
        </p:spPr>
      </p:pic>
    </p:spTree>
    <p:extLst>
      <p:ext uri="{BB962C8B-B14F-4D97-AF65-F5344CB8AC3E}">
        <p14:creationId xmlns:p14="http://schemas.microsoft.com/office/powerpoint/2010/main" val="405941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8261"/>
            <a:ext cx="7772400" cy="460829"/>
          </a:xfrm>
        </p:spPr>
        <p:txBody>
          <a:bodyPr>
            <a:normAutofit fontScale="90000"/>
          </a:bodyPr>
          <a:lstStyle/>
          <a:p>
            <a:r>
              <a:rPr lang="en-US" sz="2800" b="1" dirty="0"/>
              <a:t>Critical Reading Exercise</a:t>
            </a:r>
          </a:p>
        </p:txBody>
      </p:sp>
      <p:sp>
        <p:nvSpPr>
          <p:cNvPr id="3" name="Content Placeholder 2"/>
          <p:cNvSpPr>
            <a:spLocks noGrp="1"/>
          </p:cNvSpPr>
          <p:nvPr>
            <p:ph idx="1"/>
          </p:nvPr>
        </p:nvSpPr>
        <p:spPr>
          <a:xfrm>
            <a:off x="567559" y="678173"/>
            <a:ext cx="8229600" cy="1791757"/>
          </a:xfrm>
        </p:spPr>
        <p:txBody>
          <a:bodyPr>
            <a:normAutofit/>
          </a:bodyPr>
          <a:lstStyle/>
          <a:p>
            <a:pPr marL="100021" lvl="1" indent="0">
              <a:buNone/>
            </a:pPr>
            <a:r>
              <a:rPr lang="en-US" sz="1600" b="1" dirty="0"/>
              <a:t>Note:</a:t>
            </a:r>
            <a:r>
              <a:rPr lang="en-US" sz="1600" dirty="0"/>
              <a:t> Computational complexity of Douglas </a:t>
            </a:r>
            <a:r>
              <a:rPr lang="en-US" sz="1600" dirty="0" err="1"/>
              <a:t>Peucker</a:t>
            </a:r>
            <a:r>
              <a:rPr lang="en-US" sz="1600" dirty="0"/>
              <a:t> line simplification method is N</a:t>
            </a:r>
            <a:r>
              <a:rPr lang="en-US" sz="1600" baseline="30000" dirty="0"/>
              <a:t>2</a:t>
            </a:r>
            <a:r>
              <a:rPr lang="en-US" sz="1600" dirty="0"/>
              <a:t> .</a:t>
            </a:r>
          </a:p>
          <a:p>
            <a:pPr marL="100021" lvl="1" indent="0">
              <a:buNone/>
            </a:pPr>
            <a:r>
              <a:rPr lang="en-US" sz="1600" dirty="0"/>
              <a:t>	Literature has  N*log(N) complexity for this problem. </a:t>
            </a:r>
          </a:p>
          <a:p>
            <a:pPr marL="100021" lvl="1" indent="0">
              <a:buNone/>
            </a:pPr>
            <a:r>
              <a:rPr lang="en-US" sz="1600" dirty="0"/>
              <a:t>Q? How can this paper provide O(N) algorithm? What gives?</a:t>
            </a:r>
          </a:p>
          <a:p>
            <a:pPr marL="100021" lvl="1" indent="0">
              <a:buNone/>
            </a:pPr>
            <a:r>
              <a:rPr lang="en-US" sz="1700" dirty="0">
                <a:solidFill>
                  <a:srgbClr val="C00000"/>
                </a:solidFill>
              </a:rPr>
              <a:t>Q? Is proposed algorithm correct and complete? </a:t>
            </a:r>
          </a:p>
          <a:p>
            <a:pPr marL="100021" lvl="1" indent="0">
              <a:buNone/>
            </a:pPr>
            <a:r>
              <a:rPr lang="en-US" sz="1600" dirty="0"/>
              <a:t>	Will it find find a solution </a:t>
            </a:r>
            <a:r>
              <a:rPr lang="en-US" sz="1600" dirty="0">
                <a:solidFill>
                  <a:srgbClr val="C00000"/>
                </a:solidFill>
              </a:rPr>
              <a:t>if there exists one meeting the error bound ?</a:t>
            </a:r>
          </a:p>
          <a:p>
            <a:pPr marL="100021" lvl="1" indent="0">
              <a:buNone/>
            </a:pPr>
            <a:endParaRPr lang="en-US" sz="1800" dirty="0"/>
          </a:p>
        </p:txBody>
      </p:sp>
      <p:graphicFrame>
        <p:nvGraphicFramePr>
          <p:cNvPr id="5" name="Table 4">
            <a:extLst>
              <a:ext uri="{FF2B5EF4-FFF2-40B4-BE49-F238E27FC236}">
                <a16:creationId xmlns:a16="http://schemas.microsoft.com/office/drawing/2014/main" id="{B3BDD0A6-B719-184F-9676-E7C2AB1F9FF5}"/>
              </a:ext>
            </a:extLst>
          </p:cNvPr>
          <p:cNvGraphicFramePr>
            <a:graphicFrameLocks noGrp="1"/>
          </p:cNvGraphicFramePr>
          <p:nvPr/>
        </p:nvGraphicFramePr>
        <p:xfrm>
          <a:off x="333632" y="2666706"/>
          <a:ext cx="8463527" cy="2049780"/>
        </p:xfrm>
        <a:graphic>
          <a:graphicData uri="http://schemas.openxmlformats.org/drawingml/2006/table">
            <a:tbl>
              <a:tblPr firstRow="1" bandRow="1">
                <a:tableStyleId>{5C22544A-7EE6-4342-B048-85BDC9FD1C3A}</a:tableStyleId>
              </a:tblPr>
              <a:tblGrid>
                <a:gridCol w="2130863">
                  <a:extLst>
                    <a:ext uri="{9D8B030D-6E8A-4147-A177-3AD203B41FA5}">
                      <a16:colId xmlns:a16="http://schemas.microsoft.com/office/drawing/2014/main" val="4054722119"/>
                    </a:ext>
                  </a:extLst>
                </a:gridCol>
                <a:gridCol w="670124">
                  <a:extLst>
                    <a:ext uri="{9D8B030D-6E8A-4147-A177-3AD203B41FA5}">
                      <a16:colId xmlns:a16="http://schemas.microsoft.com/office/drawing/2014/main" val="3466399199"/>
                    </a:ext>
                  </a:extLst>
                </a:gridCol>
                <a:gridCol w="1393856">
                  <a:extLst>
                    <a:ext uri="{9D8B030D-6E8A-4147-A177-3AD203B41FA5}">
                      <a16:colId xmlns:a16="http://schemas.microsoft.com/office/drawing/2014/main" val="1003347112"/>
                    </a:ext>
                  </a:extLst>
                </a:gridCol>
                <a:gridCol w="1581490">
                  <a:extLst>
                    <a:ext uri="{9D8B030D-6E8A-4147-A177-3AD203B41FA5}">
                      <a16:colId xmlns:a16="http://schemas.microsoft.com/office/drawing/2014/main" val="3591305046"/>
                    </a:ext>
                  </a:extLst>
                </a:gridCol>
                <a:gridCol w="1219625">
                  <a:extLst>
                    <a:ext uri="{9D8B030D-6E8A-4147-A177-3AD203B41FA5}">
                      <a16:colId xmlns:a16="http://schemas.microsoft.com/office/drawing/2014/main" val="3118323834"/>
                    </a:ext>
                  </a:extLst>
                </a:gridCol>
                <a:gridCol w="1467569">
                  <a:extLst>
                    <a:ext uri="{9D8B030D-6E8A-4147-A177-3AD203B41FA5}">
                      <a16:colId xmlns:a16="http://schemas.microsoft.com/office/drawing/2014/main" val="3202702234"/>
                    </a:ext>
                  </a:extLst>
                </a:gridCol>
              </a:tblGrid>
              <a:tr h="157920">
                <a:tc>
                  <a:txBody>
                    <a:bodyPr/>
                    <a:lstStyle/>
                    <a:p>
                      <a:pPr algn="ctr"/>
                      <a:r>
                        <a:rPr lang="en-US" sz="1400" dirty="0">
                          <a:solidFill>
                            <a:schemeClr val="tx1"/>
                          </a:solidFill>
                          <a:latin typeface="Arial" panose="020B0604020202020204" pitchFamily="34" charset="0"/>
                          <a:cs typeface="Arial" panose="020B0604020202020204" pitchFamily="34" charset="0"/>
                        </a:rPr>
                        <a:t>Criteria</a:t>
                      </a:r>
                    </a:p>
                  </a:txBody>
                  <a:tcPr marL="68580" marR="68580" marT="34290" marB="34290"/>
                </a:tc>
                <a:tc>
                  <a:txBody>
                    <a:bodyPr/>
                    <a:lstStyle/>
                    <a:p>
                      <a:pPr algn="ctr"/>
                      <a:r>
                        <a:rPr lang="en-US" sz="1400" b="0" dirty="0">
                          <a:solidFill>
                            <a:schemeClr val="tx1"/>
                          </a:solidFill>
                          <a:latin typeface="Arial" panose="020B0604020202020204" pitchFamily="34" charset="0"/>
                          <a:cs typeface="Arial" panose="020B0604020202020204" pitchFamily="34" charset="0"/>
                        </a:rPr>
                        <a:t>Delta</a:t>
                      </a:r>
                    </a:p>
                  </a:txBody>
                  <a:tcPr marL="68580" marR="68580" marT="34290" marB="34290"/>
                </a:tc>
                <a:tc>
                  <a:txBody>
                    <a:bodyPr/>
                    <a:lstStyle/>
                    <a:p>
                      <a:pPr algn="ctr"/>
                      <a:r>
                        <a:rPr lang="en-US" sz="1400" b="0" dirty="0" err="1">
                          <a:solidFill>
                            <a:schemeClr val="tx1"/>
                          </a:solidFill>
                          <a:latin typeface="Arial" panose="020B0604020202020204" pitchFamily="34" charset="0"/>
                          <a:cs typeface="Arial" panose="020B0604020202020204" pitchFamily="34" charset="0"/>
                        </a:rPr>
                        <a:t>Trajic</a:t>
                      </a:r>
                      <a:endParaRPr lang="en-US" sz="1400" b="0" dirty="0">
                        <a:solidFill>
                          <a:schemeClr val="tx1"/>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n-US" sz="1400" b="0" dirty="0">
                          <a:solidFill>
                            <a:schemeClr val="tx1"/>
                          </a:solidFill>
                          <a:latin typeface="Arial" panose="020B0604020202020204" pitchFamily="34" charset="0"/>
                          <a:cs typeface="Arial" panose="020B0604020202020204" pitchFamily="34" charset="0"/>
                        </a:rPr>
                        <a:t>Douglas </a:t>
                      </a:r>
                      <a:r>
                        <a:rPr lang="en-US" sz="1400" b="0" dirty="0" err="1">
                          <a:solidFill>
                            <a:schemeClr val="tx1"/>
                          </a:solidFill>
                          <a:latin typeface="Arial" panose="020B0604020202020204" pitchFamily="34" charset="0"/>
                          <a:cs typeface="Arial" panose="020B0604020202020204" pitchFamily="34" charset="0"/>
                        </a:rPr>
                        <a:t>Peucker</a:t>
                      </a:r>
                      <a:endParaRPr lang="en-US" sz="1400" b="0" dirty="0">
                        <a:solidFill>
                          <a:schemeClr val="tx1"/>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n-US" sz="1400" dirty="0">
                          <a:solidFill>
                            <a:schemeClr val="tx1"/>
                          </a:solidFill>
                          <a:latin typeface="Arial" panose="020B0604020202020204" pitchFamily="34" charset="0"/>
                          <a:cs typeface="Arial" panose="020B0604020202020204" pitchFamily="34" charset="0"/>
                        </a:rPr>
                        <a:t>Chan 2012</a:t>
                      </a:r>
                    </a:p>
                  </a:txBody>
                  <a:tcPr marL="68580" marR="68580" marT="34290" marB="34290"/>
                </a:tc>
                <a:tc>
                  <a:txBody>
                    <a:bodyPr/>
                    <a:lstStyle/>
                    <a:p>
                      <a:pPr algn="ctr"/>
                      <a:r>
                        <a:rPr lang="en-US" sz="1400" dirty="0" err="1">
                          <a:solidFill>
                            <a:schemeClr val="tx1"/>
                          </a:solidFill>
                          <a:latin typeface="Arial" panose="020B0604020202020204" pitchFamily="34" charset="0"/>
                          <a:cs typeface="Arial" panose="020B0604020202020204" pitchFamily="34" charset="0"/>
                        </a:rPr>
                        <a:t>Hersberger</a:t>
                      </a:r>
                      <a:r>
                        <a:rPr lang="en-US" sz="1400" dirty="0">
                          <a:solidFill>
                            <a:schemeClr val="tx1"/>
                          </a:solidFill>
                          <a:latin typeface="Arial" panose="020B0604020202020204" pitchFamily="34" charset="0"/>
                          <a:cs typeface="Arial" panose="020B0604020202020204" pitchFamily="34" charset="0"/>
                        </a:rPr>
                        <a:t> 1992</a:t>
                      </a:r>
                    </a:p>
                  </a:txBody>
                  <a:tcPr marL="68580" marR="68580" marT="34290" marB="34290"/>
                </a:tc>
                <a:extLst>
                  <a:ext uri="{0D108BD9-81ED-4DB2-BD59-A6C34878D82A}">
                    <a16:rowId xmlns:a16="http://schemas.microsoft.com/office/drawing/2014/main" val="3858660803"/>
                  </a:ext>
                </a:extLst>
              </a:tr>
              <a:tr h="279596">
                <a:tc>
                  <a:txBody>
                    <a:bodyPr/>
                    <a:lstStyle/>
                    <a:p>
                      <a:pPr algn="ctr"/>
                      <a:r>
                        <a:rPr lang="en-US" sz="1400" b="0" dirty="0">
                          <a:solidFill>
                            <a:schemeClr val="tx1"/>
                          </a:solidFill>
                          <a:latin typeface="Arial" panose="020B0604020202020204" pitchFamily="34" charset="0"/>
                          <a:cs typeface="Arial" panose="020B0604020202020204" pitchFamily="34" charset="0"/>
                        </a:rPr>
                        <a:t>On-line</a:t>
                      </a:r>
                    </a:p>
                  </a:txBody>
                  <a:tcPr marL="68580" marR="68580" marT="34290" marB="34290"/>
                </a:tc>
                <a:tc>
                  <a:txBody>
                    <a:bodyPr/>
                    <a:lstStyle/>
                    <a:p>
                      <a:pPr algn="ctr"/>
                      <a:r>
                        <a:rPr lang="en-US" sz="1400" dirty="0">
                          <a:latin typeface="Arial" panose="020B0604020202020204" pitchFamily="34" charset="0"/>
                          <a:cs typeface="Arial" panose="020B0604020202020204" pitchFamily="34" charset="0"/>
                        </a:rPr>
                        <a:t>yes</a:t>
                      </a:r>
                    </a:p>
                  </a:txBody>
                  <a:tcPr marL="68580" marR="68580" marT="34290" marB="34290"/>
                </a:tc>
                <a:tc>
                  <a:txBody>
                    <a:bodyPr/>
                    <a:lstStyle/>
                    <a:p>
                      <a:pPr algn="ctr"/>
                      <a:r>
                        <a:rPr lang="en-US" sz="1400" dirty="0">
                          <a:latin typeface="Arial" panose="020B0604020202020204" pitchFamily="34" charset="0"/>
                          <a:cs typeface="Arial" panose="020B0604020202020204" pitchFamily="34" charset="0"/>
                        </a:rPr>
                        <a:t>yes</a:t>
                      </a:r>
                    </a:p>
                  </a:txBody>
                  <a:tcPr marL="68580" marR="68580" marT="34290" marB="34290"/>
                </a:tc>
                <a:tc>
                  <a:txBody>
                    <a:bodyPr/>
                    <a:lstStyle/>
                    <a:p>
                      <a:pPr algn="ctr"/>
                      <a:r>
                        <a:rPr lang="en-US" sz="1400" dirty="0">
                          <a:latin typeface="Arial" panose="020B0604020202020204" pitchFamily="34" charset="0"/>
                          <a:cs typeface="Arial" panose="020B0604020202020204" pitchFamily="34" charset="0"/>
                        </a:rPr>
                        <a:t>no</a:t>
                      </a:r>
                    </a:p>
                  </a:txBody>
                  <a:tcPr marL="68580" marR="68580" marT="34290" marB="34290"/>
                </a:tc>
                <a:tc>
                  <a:txBody>
                    <a:bodyPr/>
                    <a:lstStyle/>
                    <a:p>
                      <a:pPr algn="ctr"/>
                      <a:r>
                        <a:rPr lang="en-US" sz="1400" b="0" dirty="0">
                          <a:solidFill>
                            <a:schemeClr val="tx1"/>
                          </a:solidFill>
                          <a:latin typeface="Arial" panose="020B0604020202020204" pitchFamily="34" charset="0"/>
                          <a:cs typeface="Arial" panose="020B0604020202020204" pitchFamily="34" charset="0"/>
                        </a:rPr>
                        <a:t>no</a:t>
                      </a:r>
                    </a:p>
                  </a:txBody>
                  <a:tcPr marL="68580" marR="68580" marT="34290" marB="34290"/>
                </a:tc>
                <a:tc>
                  <a:txBody>
                    <a:bodyPr/>
                    <a:lstStyle/>
                    <a:p>
                      <a:pPr algn="ctr"/>
                      <a:endParaRPr lang="en-US" sz="1400" b="1"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902025366"/>
                  </a:ext>
                </a:extLst>
              </a:tr>
              <a:tr h="279596">
                <a:tc>
                  <a:txBody>
                    <a:bodyPr/>
                    <a:lstStyle/>
                    <a:p>
                      <a:pPr algn="ctr"/>
                      <a:r>
                        <a:rPr lang="en-US" sz="1400" b="0" dirty="0">
                          <a:solidFill>
                            <a:schemeClr val="tx1"/>
                          </a:solidFill>
                          <a:latin typeface="Arial" panose="020B0604020202020204" pitchFamily="34" charset="0"/>
                          <a:cs typeface="Arial" panose="020B0604020202020204" pitchFamily="34" charset="0"/>
                        </a:rPr>
                        <a:t>Preserve number of points</a:t>
                      </a:r>
                    </a:p>
                  </a:txBody>
                  <a:tcPr marL="68580" marR="68580" marT="34290" marB="34290"/>
                </a:tc>
                <a:tc>
                  <a:txBody>
                    <a:bodyPr/>
                    <a:lstStyle/>
                    <a:p>
                      <a:pPr algn="ctr"/>
                      <a:r>
                        <a:rPr lang="en-US" sz="1400" dirty="0">
                          <a:latin typeface="Arial" panose="020B0604020202020204" pitchFamily="34" charset="0"/>
                          <a:cs typeface="Arial" panose="020B0604020202020204" pitchFamily="34" charset="0"/>
                        </a:rPr>
                        <a:t>yes</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yes</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no</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no</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rgbClr val="0070C0"/>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2747180501"/>
                  </a:ext>
                </a:extLst>
              </a:tr>
              <a:tr h="279596">
                <a:tc>
                  <a:txBody>
                    <a:bodyPr/>
                    <a:lstStyle/>
                    <a:p>
                      <a:pPr algn="ctr"/>
                      <a:r>
                        <a:rPr lang="en-US" sz="1400" b="0" dirty="0">
                          <a:solidFill>
                            <a:schemeClr val="tx1"/>
                          </a:solidFill>
                          <a:latin typeface="Arial" panose="020B0604020202020204" pitchFamily="34" charset="0"/>
                          <a:cs typeface="Arial" panose="020B0604020202020204" pitchFamily="34" charset="0"/>
                        </a:rPr>
                        <a:t>Time Complexity</a:t>
                      </a:r>
                    </a:p>
                  </a:txBody>
                  <a:tcPr marL="68580" marR="68580" marT="34290" marB="34290"/>
                </a:tc>
                <a:tc>
                  <a:txBody>
                    <a:bodyPr/>
                    <a:lstStyle/>
                    <a:p>
                      <a:pPr algn="ctr"/>
                      <a:r>
                        <a:rPr lang="en-US" sz="1400" dirty="0">
                          <a:solidFill>
                            <a:schemeClr val="tx1"/>
                          </a:solidFill>
                          <a:latin typeface="Arial" panose="020B0604020202020204" pitchFamily="34" charset="0"/>
                          <a:cs typeface="Arial" panose="020B0604020202020204" pitchFamily="34" charset="0"/>
                        </a:rPr>
                        <a:t>O(N)</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O(N)</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O(N^2)</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O(N^2)</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O(N log(N)</a:t>
                      </a:r>
                    </a:p>
                  </a:txBody>
                  <a:tcPr marL="68580" marR="68580" marT="34290" marB="34290"/>
                </a:tc>
                <a:extLst>
                  <a:ext uri="{0D108BD9-81ED-4DB2-BD59-A6C34878D82A}">
                    <a16:rowId xmlns:a16="http://schemas.microsoft.com/office/drawing/2014/main" val="3777833550"/>
                  </a:ext>
                </a:extLst>
              </a:tr>
              <a:tr h="303348">
                <a:tc>
                  <a:txBody>
                    <a:bodyPr/>
                    <a:lstStyle/>
                    <a:p>
                      <a:pPr algn="ctr"/>
                      <a:r>
                        <a:rPr lang="en-US" sz="1400" b="0" dirty="0">
                          <a:solidFill>
                            <a:schemeClr val="tx1"/>
                          </a:solidFill>
                          <a:latin typeface="Arial" panose="020B0604020202020204" pitchFamily="34" charset="0"/>
                          <a:cs typeface="Arial" panose="020B0604020202020204" pitchFamily="34" charset="0"/>
                        </a:rPr>
                        <a:t>Compression Quality</a:t>
                      </a:r>
                    </a:p>
                  </a:txBody>
                  <a:tcPr marL="68580" marR="68580" marT="34290" marB="34290"/>
                </a:tc>
                <a:tc>
                  <a:txBody>
                    <a:bodyPr/>
                    <a:lstStyle/>
                    <a:p>
                      <a:pPr algn="ctr"/>
                      <a:endParaRPr lang="en-US" sz="1400" dirty="0">
                        <a:solidFill>
                          <a:schemeClr val="tx1"/>
                        </a:solidFill>
                        <a:latin typeface="Arial" panose="020B0604020202020204" pitchFamily="34" charset="0"/>
                        <a:cs typeface="Arial" panose="020B0604020202020204" pitchFamily="34" charset="0"/>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Better than Delta</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Better if many points dropped</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optimal</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2544595868"/>
                  </a:ext>
                </a:extLst>
              </a:tr>
            </a:tbl>
          </a:graphicData>
        </a:graphic>
      </p:graphicFrame>
      <p:sp>
        <p:nvSpPr>
          <p:cNvPr id="6" name="Rectangle 5">
            <a:extLst>
              <a:ext uri="{FF2B5EF4-FFF2-40B4-BE49-F238E27FC236}">
                <a16:creationId xmlns:a16="http://schemas.microsoft.com/office/drawing/2014/main" id="{7569F431-A150-C94C-AC28-F27C55853157}"/>
              </a:ext>
              <a:ext uri="{C183D7F6-B498-43B3-948B-1728B52AA6E4}">
                <adec:decorative xmlns:adec="http://schemas.microsoft.com/office/drawing/2017/decorative" val="1"/>
              </a:ext>
            </a:extLst>
          </p:cNvPr>
          <p:cNvSpPr/>
          <p:nvPr/>
        </p:nvSpPr>
        <p:spPr bwMode="auto">
          <a:xfrm>
            <a:off x="346841" y="3120409"/>
            <a:ext cx="8463527" cy="355889"/>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405480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9462"/>
            <a:ext cx="7772400" cy="780151"/>
          </a:xfrm>
        </p:spPr>
        <p:txBody>
          <a:bodyPr>
            <a:normAutofit fontScale="90000"/>
          </a:bodyPr>
          <a:lstStyle/>
          <a:p>
            <a:r>
              <a:rPr lang="en-US" sz="3200" b="1" dirty="0"/>
              <a:t>Validation methodology for Compression</a:t>
            </a:r>
          </a:p>
        </p:txBody>
      </p:sp>
      <p:sp>
        <p:nvSpPr>
          <p:cNvPr id="3" name="Content Placeholder 2"/>
          <p:cNvSpPr>
            <a:spLocks noGrp="1"/>
          </p:cNvSpPr>
          <p:nvPr>
            <p:ph idx="1"/>
          </p:nvPr>
        </p:nvSpPr>
        <p:spPr>
          <a:xfrm>
            <a:off x="457200" y="889613"/>
            <a:ext cx="8229600" cy="5351198"/>
          </a:xfrm>
        </p:spPr>
        <p:txBody>
          <a:bodyPr>
            <a:normAutofit/>
          </a:bodyPr>
          <a:lstStyle/>
          <a:p>
            <a:r>
              <a:rPr lang="en-US" dirty="0"/>
              <a:t>Goal: </a:t>
            </a:r>
            <a:r>
              <a:rPr lang="en-US" sz="1600" dirty="0"/>
              <a:t>What is the effect of error bound on compression ratio?</a:t>
            </a:r>
          </a:p>
          <a:p>
            <a:endParaRPr lang="en-US" dirty="0"/>
          </a:p>
          <a:p>
            <a:r>
              <a:rPr lang="en-US" dirty="0"/>
              <a:t>Real-world dataset</a:t>
            </a:r>
          </a:p>
          <a:p>
            <a:pPr lvl="1"/>
            <a:r>
              <a:rPr lang="en-US" sz="1600" dirty="0"/>
              <a:t>University of Illinois (213 trajectories of movements of two people)</a:t>
            </a:r>
          </a:p>
          <a:p>
            <a:pPr lvl="1"/>
            <a:r>
              <a:rPr lang="en-US" sz="1600" dirty="0"/>
              <a:t>Microsoft </a:t>
            </a:r>
            <a:r>
              <a:rPr lang="en-US" sz="1600" dirty="0" err="1"/>
              <a:t>GeoLife</a:t>
            </a:r>
            <a:r>
              <a:rPr lang="en-US" sz="1600" dirty="0"/>
              <a:t>  (17,621 trajectories of walking, cycling and driving 2007-2011</a:t>
            </a:r>
          </a:p>
          <a:p>
            <a:endParaRPr lang="en-US" dirty="0"/>
          </a:p>
          <a:p>
            <a:r>
              <a:rPr lang="en-US" dirty="0"/>
              <a:t>Comparative analysis </a:t>
            </a:r>
          </a:p>
          <a:p>
            <a:pPr lvl="1"/>
            <a:r>
              <a:rPr lang="en-US" sz="1600" dirty="0"/>
              <a:t>TD-SED (a popular line generalization algorithm)</a:t>
            </a:r>
          </a:p>
          <a:p>
            <a:pPr lvl="1"/>
            <a:r>
              <a:rPr lang="en-US" sz="1600" dirty="0"/>
              <a:t>Delta compression</a:t>
            </a:r>
          </a:p>
          <a:p>
            <a:pPr lvl="1"/>
            <a:r>
              <a:rPr lang="en-US" sz="1600" dirty="0"/>
              <a:t>SQUISH (one pass algorithm)</a:t>
            </a:r>
          </a:p>
          <a:p>
            <a:pPr lvl="1"/>
            <a:r>
              <a:rPr lang="en-US" sz="1600" dirty="0" err="1">
                <a:solidFill>
                  <a:srgbClr val="FF0000"/>
                </a:solidFill>
              </a:rPr>
              <a:t>Trajic</a:t>
            </a:r>
            <a:r>
              <a:rPr lang="en-US" sz="1600" dirty="0">
                <a:solidFill>
                  <a:srgbClr val="FF0000"/>
                </a:solidFill>
              </a:rPr>
              <a:t> (proposed algorithm)</a:t>
            </a:r>
          </a:p>
          <a:p>
            <a:endParaRPr lang="en-US" sz="2200" dirty="0"/>
          </a:p>
          <a:p>
            <a:endParaRPr lang="en-US" sz="2200" dirty="0"/>
          </a:p>
        </p:txBody>
      </p:sp>
    </p:spTree>
    <p:extLst>
      <p:ext uri="{BB962C8B-B14F-4D97-AF65-F5344CB8AC3E}">
        <p14:creationId xmlns:p14="http://schemas.microsoft.com/office/powerpoint/2010/main" val="29593359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0921"/>
            <a:ext cx="7772400" cy="780151"/>
          </a:xfrm>
        </p:spPr>
        <p:txBody>
          <a:bodyPr>
            <a:noAutofit/>
          </a:bodyPr>
          <a:lstStyle/>
          <a:p>
            <a:pPr algn="l"/>
            <a:r>
              <a:rPr lang="en-US" dirty="0"/>
              <a:t>Critical Reading: Comparing Claims with Evidence</a:t>
            </a: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457200" y="865229"/>
            <a:ext cx="8229600" cy="5446715"/>
          </a:xfrm>
        </p:spPr>
        <p:txBody>
          <a:bodyPr>
            <a:normAutofit/>
          </a:bodyPr>
          <a:lstStyle/>
          <a:p>
            <a:pPr marL="0" indent="0">
              <a:buNone/>
            </a:pPr>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0" indent="0">
              <a:buNone/>
            </a:pPr>
            <a:endParaRPr lang="en-US" sz="2000" dirty="0"/>
          </a:p>
          <a:p>
            <a:endParaRPr lang="en-US" sz="2000" dirty="0"/>
          </a:p>
          <a:p>
            <a:pPr marL="0" indent="0">
              <a:buNone/>
            </a:pPr>
            <a:endParaRPr lang="en-US" sz="2400" dirty="0"/>
          </a:p>
        </p:txBody>
      </p:sp>
      <p:pic>
        <p:nvPicPr>
          <p:cNvPr id="4" name="Picture 3" descr="char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418" y="1403006"/>
            <a:ext cx="6083164" cy="4472915"/>
          </a:xfrm>
          <a:prstGeom prst="rect">
            <a:avLst/>
          </a:prstGeom>
        </p:spPr>
      </p:pic>
      <p:sp>
        <p:nvSpPr>
          <p:cNvPr id="5" name="Oval 4">
            <a:extLst>
              <a:ext uri="{FF2B5EF4-FFF2-40B4-BE49-F238E27FC236}">
                <a16:creationId xmlns:a16="http://schemas.microsoft.com/office/drawing/2014/main" id="{D7FFA87A-28FC-4FBB-B5E9-2EC4B1A58D25}"/>
              </a:ext>
              <a:ext uri="{C183D7F6-B498-43B3-948B-1728B52AA6E4}">
                <adec:decorative xmlns:adec="http://schemas.microsoft.com/office/drawing/2017/decorative" val="1"/>
              </a:ext>
            </a:extLst>
          </p:cNvPr>
          <p:cNvSpPr/>
          <p:nvPr/>
        </p:nvSpPr>
        <p:spPr bwMode="auto">
          <a:xfrm>
            <a:off x="3849511" y="2610554"/>
            <a:ext cx="722489" cy="609600"/>
          </a:xfrm>
          <a:prstGeom prst="ellipse">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Rectangle 5">
            <a:extLst>
              <a:ext uri="{FF2B5EF4-FFF2-40B4-BE49-F238E27FC236}">
                <a16:creationId xmlns:a16="http://schemas.microsoft.com/office/drawing/2014/main" id="{ABE1CE1D-8B3C-4AA9-ABD9-64083F9183DF}"/>
              </a:ext>
            </a:extLst>
          </p:cNvPr>
          <p:cNvSpPr/>
          <p:nvPr/>
        </p:nvSpPr>
        <p:spPr>
          <a:xfrm>
            <a:off x="5080000" y="1378375"/>
            <a:ext cx="3905956" cy="584775"/>
          </a:xfrm>
          <a:prstGeom prst="rect">
            <a:avLst/>
          </a:prstGeom>
        </p:spPr>
        <p:txBody>
          <a:bodyPr wrap="square">
            <a:spAutoFit/>
          </a:bodyPr>
          <a:lstStyle/>
          <a:p>
            <a:r>
              <a:rPr lang="en-US" sz="1600" dirty="0">
                <a:solidFill>
                  <a:srgbClr val="FF0000"/>
                </a:solidFill>
              </a:rPr>
              <a:t>Is this supported by evidence in paper?</a:t>
            </a:r>
          </a:p>
          <a:p>
            <a:r>
              <a:rPr lang="en-US" sz="1600" dirty="0">
                <a:solidFill>
                  <a:srgbClr val="FF0000"/>
                </a:solidFill>
              </a:rPr>
              <a:t>How does Douglas </a:t>
            </a:r>
            <a:r>
              <a:rPr lang="en-US" sz="1600" dirty="0" err="1">
                <a:solidFill>
                  <a:srgbClr val="FF0000"/>
                </a:solidFill>
              </a:rPr>
              <a:t>Peucker</a:t>
            </a:r>
            <a:r>
              <a:rPr lang="en-US" sz="1600" dirty="0">
                <a:solidFill>
                  <a:srgbClr val="FF0000"/>
                </a:solidFill>
              </a:rPr>
              <a:t> etc. fit here?</a:t>
            </a:r>
          </a:p>
        </p:txBody>
      </p:sp>
      <p:cxnSp>
        <p:nvCxnSpPr>
          <p:cNvPr id="8" name="Straight Arrow Connector 7">
            <a:extLst>
              <a:ext uri="{FF2B5EF4-FFF2-40B4-BE49-F238E27FC236}">
                <a16:creationId xmlns:a16="http://schemas.microsoft.com/office/drawing/2014/main" id="{BC746C89-E0C7-4B1F-AD8C-1322E7665115}"/>
              </a:ext>
              <a:ext uri="{C183D7F6-B498-43B3-948B-1728B52AA6E4}">
                <adec:decorative xmlns:adec="http://schemas.microsoft.com/office/drawing/2017/decorative" val="1"/>
              </a:ext>
            </a:extLst>
          </p:cNvPr>
          <p:cNvCxnSpPr>
            <a:cxnSpLocks/>
          </p:cNvCxnSpPr>
          <p:nvPr/>
        </p:nvCxnSpPr>
        <p:spPr bwMode="auto">
          <a:xfrm flipV="1">
            <a:off x="4210755" y="1781463"/>
            <a:ext cx="869245" cy="829092"/>
          </a:xfrm>
          <a:prstGeom prst="straightConnector1">
            <a:avLst/>
          </a:prstGeom>
          <a:solidFill>
            <a:schemeClr val="accent1"/>
          </a:solidFill>
          <a:ln w="28575"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0417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0150"/>
            <a:ext cx="7772400" cy="476595"/>
          </a:xfrm>
        </p:spPr>
        <p:txBody>
          <a:bodyPr>
            <a:normAutofit fontScale="90000"/>
          </a:bodyPr>
          <a:lstStyle/>
          <a:p>
            <a:r>
              <a:rPr lang="en-US" sz="3600" b="1" dirty="0"/>
              <a:t>Assumptions On Spatiotemporal Data</a:t>
            </a:r>
          </a:p>
        </p:txBody>
      </p:sp>
      <p:sp>
        <p:nvSpPr>
          <p:cNvPr id="3" name="Content Placeholder 2"/>
          <p:cNvSpPr>
            <a:spLocks noGrp="1"/>
          </p:cNvSpPr>
          <p:nvPr>
            <p:ph idx="1"/>
          </p:nvPr>
        </p:nvSpPr>
        <p:spPr>
          <a:xfrm>
            <a:off x="457200" y="930679"/>
            <a:ext cx="8229600" cy="4243984"/>
          </a:xfrm>
        </p:spPr>
        <p:txBody>
          <a:bodyPr>
            <a:normAutofit/>
          </a:bodyPr>
          <a:lstStyle/>
          <a:p>
            <a:r>
              <a:rPr lang="en-US" dirty="0"/>
              <a:t>Smooth trajectories, On-line use case, </a:t>
            </a:r>
            <a:r>
              <a:rPr lang="en-US" dirty="0">
                <a:solidFill>
                  <a:srgbClr val="FF0000"/>
                </a:solidFill>
              </a:rPr>
              <a:t>One-pass algorithms</a:t>
            </a:r>
          </a:p>
          <a:p>
            <a:r>
              <a:rPr lang="en-US" dirty="0"/>
              <a:t>No significant gaps in the trajectories</a:t>
            </a:r>
          </a:p>
          <a:p>
            <a:pPr lvl="1"/>
            <a:r>
              <a:rPr lang="en-US" dirty="0"/>
              <a:t>Ship trajectories</a:t>
            </a:r>
          </a:p>
          <a:p>
            <a:r>
              <a:rPr lang="en-US" dirty="0"/>
              <a:t>Did not model GPS inaccuracy</a:t>
            </a:r>
          </a:p>
          <a:p>
            <a:r>
              <a:rPr lang="en-US" dirty="0"/>
              <a:t>Frequency of length of residuals follows a distribution</a:t>
            </a:r>
          </a:p>
          <a:p>
            <a:pPr lvl="1"/>
            <a:r>
              <a:rPr lang="en-US" sz="1600" dirty="0"/>
              <a:t>The distribution can be correctly found (past predicts future)</a:t>
            </a:r>
          </a:p>
          <a:p>
            <a:pPr lvl="1"/>
            <a:r>
              <a:rPr lang="en-US" dirty="0">
                <a:solidFill>
                  <a:srgbClr val="000000"/>
                </a:solidFill>
              </a:rPr>
              <a:t>Small residual because trajectories are smooth</a:t>
            </a:r>
          </a:p>
          <a:p>
            <a:r>
              <a:rPr lang="en-US" dirty="0">
                <a:solidFill>
                  <a:srgbClr val="000000"/>
                </a:solidFill>
              </a:rPr>
              <a:t>2D plane (Euclidean space) instead of Network space</a:t>
            </a:r>
          </a:p>
          <a:p>
            <a:r>
              <a:rPr lang="en-US" dirty="0"/>
              <a:t>Ignore multi-attributed trajectories</a:t>
            </a:r>
          </a:p>
          <a:p>
            <a:pPr lvl="1"/>
            <a:r>
              <a:rPr lang="en-US" dirty="0"/>
              <a:t>Onboard diagnostics (OBD) data from vehicles</a:t>
            </a:r>
          </a:p>
          <a:p>
            <a:endParaRPr lang="en-US" dirty="0">
              <a:solidFill>
                <a:srgbClr val="000000"/>
              </a:solidFill>
            </a:endParaRPr>
          </a:p>
        </p:txBody>
      </p:sp>
      <p:pic>
        <p:nvPicPr>
          <p:cNvPr id="5" name="Picture 4" descr="Map showing vessel trajectory and AIS signal gap near Galápagos Marine Reserve in the Pacific Ocean.">
            <a:extLst>
              <a:ext uri="{FF2B5EF4-FFF2-40B4-BE49-F238E27FC236}">
                <a16:creationId xmlns:a16="http://schemas.microsoft.com/office/drawing/2014/main" id="{E9766FB9-27F8-DC46-9AE8-898B1C2AE881}"/>
              </a:ext>
            </a:extLst>
          </p:cNvPr>
          <p:cNvPicPr>
            <a:picLocks noChangeAspect="1"/>
          </p:cNvPicPr>
          <p:nvPr/>
        </p:nvPicPr>
        <p:blipFill>
          <a:blip r:embed="rId2"/>
          <a:stretch>
            <a:fillRect/>
          </a:stretch>
        </p:blipFill>
        <p:spPr>
          <a:xfrm>
            <a:off x="5623035" y="3551912"/>
            <a:ext cx="2937641" cy="2266386"/>
          </a:xfrm>
          <a:prstGeom prst="rect">
            <a:avLst/>
          </a:prstGeom>
        </p:spPr>
      </p:pic>
    </p:spTree>
    <p:extLst>
      <p:ext uri="{BB962C8B-B14F-4D97-AF65-F5344CB8AC3E}">
        <p14:creationId xmlns:p14="http://schemas.microsoft.com/office/powerpoint/2010/main" val="263707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dirty="0">
                <a:latin typeface="Microsoft Sans Serif" panose="020B0604020202020204" pitchFamily="34" charset="0"/>
                <a:cs typeface="Microsoft Sans Serif" panose="020B0604020202020204" pitchFamily="34" charset="0"/>
              </a:rPr>
              <a:t>Common Relational Data Storage File Structures</a:t>
            </a:r>
            <a:endParaRPr lang="en-US" dirty="0">
              <a:latin typeface="Microsoft Sans Serif" panose="020B0604020202020204" pitchFamily="34" charset="0"/>
              <a:cs typeface="Microsoft Sans Serif" panose="020B0604020202020204" pitchFamily="34" charset="0"/>
            </a:endParaRPr>
          </a:p>
        </p:txBody>
      </p:sp>
      <p:sp>
        <p:nvSpPr>
          <p:cNvPr id="3" name="Content Placeholder 2"/>
          <p:cNvSpPr>
            <a:spLocks noGrp="1"/>
          </p:cNvSpPr>
          <p:nvPr>
            <p:ph idx="1"/>
          </p:nvPr>
        </p:nvSpPr>
        <p:spPr/>
        <p:txBody>
          <a:bodyPr/>
          <a:lstStyle/>
          <a:p>
            <a:pPr marL="350838" indent="-350838"/>
            <a:r>
              <a:rPr lang="en-US" altLang="en-US" sz="2400" dirty="0">
                <a:latin typeface="Microsoft Sans Serif"/>
                <a:cs typeface="Microsoft Sans Serif"/>
              </a:rPr>
              <a:t> Heap or unordered or unstructured </a:t>
            </a:r>
          </a:p>
          <a:p>
            <a:pPr marL="342900" lvl="1" indent="-342900">
              <a:lnSpc>
                <a:spcPct val="90000"/>
              </a:lnSpc>
              <a:buFont typeface="Arial" panose="020B0604020202020204" pitchFamily="34" charset="0"/>
              <a:buChar char="•"/>
            </a:pPr>
            <a:r>
              <a:rPr lang="en-US" altLang="en-US" sz="2400" dirty="0">
                <a:latin typeface="Microsoft Sans Serif"/>
                <a:cs typeface="Microsoft Sans Serif"/>
              </a:rPr>
              <a:t> Ordered</a:t>
            </a:r>
          </a:p>
          <a:p>
            <a:pPr marL="342900" lvl="1" indent="-342900">
              <a:lnSpc>
                <a:spcPct val="90000"/>
              </a:lnSpc>
              <a:buFont typeface="Arial" panose="020B0604020202020204" pitchFamily="34" charset="0"/>
              <a:buChar char="•"/>
            </a:pPr>
            <a:r>
              <a:rPr lang="en-US" altLang="en-US" sz="2400" dirty="0">
                <a:latin typeface="Microsoft Sans Serif"/>
                <a:cs typeface="Microsoft Sans Serif"/>
              </a:rPr>
              <a:t> Hashed</a:t>
            </a:r>
          </a:p>
          <a:p>
            <a:pPr marL="342900" lvl="1" indent="-342900">
              <a:lnSpc>
                <a:spcPct val="90000"/>
              </a:lnSpc>
              <a:buFont typeface="Arial" panose="020B0604020202020204" pitchFamily="34" charset="0"/>
              <a:buChar char="•"/>
            </a:pPr>
            <a:r>
              <a:rPr lang="en-US" altLang="en-US" sz="2400" dirty="0">
                <a:latin typeface="Microsoft Sans Serif"/>
                <a:cs typeface="Microsoft Sans Serif"/>
              </a:rPr>
              <a:t> Clustered</a:t>
            </a:r>
            <a:endParaRPr lang="en-US" dirty="0"/>
          </a:p>
        </p:txBody>
      </p:sp>
      <p:pic>
        <p:nvPicPr>
          <p:cNvPr id="4" name="Picture 3" descr="Brown globe sculpture with binary code and text, set against modern buildings and tre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000" y="5621054"/>
            <a:ext cx="1241778" cy="1089812"/>
          </a:xfrm>
          <a:prstGeom prst="rect">
            <a:avLst/>
          </a:prstGeom>
        </p:spPr>
      </p:pic>
    </p:spTree>
    <p:extLst>
      <p:ext uri="{BB962C8B-B14F-4D97-AF65-F5344CB8AC3E}">
        <p14:creationId xmlns:p14="http://schemas.microsoft.com/office/powerpoint/2010/main" val="66967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0150"/>
            <a:ext cx="7772400" cy="602719"/>
          </a:xfrm>
        </p:spPr>
        <p:txBody>
          <a:bodyPr>
            <a:normAutofit/>
          </a:bodyPr>
          <a:lstStyle/>
          <a:p>
            <a:r>
              <a:rPr lang="en-US" sz="2800" b="1" dirty="0"/>
              <a:t>Revisions for paper 1</a:t>
            </a:r>
          </a:p>
        </p:txBody>
      </p:sp>
      <p:sp>
        <p:nvSpPr>
          <p:cNvPr id="3" name="Content Placeholder 2"/>
          <p:cNvSpPr>
            <a:spLocks noGrp="1"/>
          </p:cNvSpPr>
          <p:nvPr>
            <p:ph idx="1"/>
          </p:nvPr>
        </p:nvSpPr>
        <p:spPr>
          <a:xfrm>
            <a:off x="457200" y="882869"/>
            <a:ext cx="8229600" cy="4527109"/>
          </a:xfrm>
        </p:spPr>
        <p:txBody>
          <a:bodyPr>
            <a:normAutofit/>
          </a:bodyPr>
          <a:lstStyle/>
          <a:p>
            <a:r>
              <a:rPr lang="en-US" dirty="0">
                <a:solidFill>
                  <a:schemeClr val="tx2"/>
                </a:solidFill>
              </a:rPr>
              <a:t>Combine orthogonal ideas (e.g., line simplification + bit compression)</a:t>
            </a:r>
          </a:p>
          <a:p>
            <a:r>
              <a:rPr lang="en-US" dirty="0">
                <a:solidFill>
                  <a:schemeClr val="tx2"/>
                </a:solidFill>
              </a:rPr>
              <a:t>Experiment should compare to the missing related work</a:t>
            </a:r>
          </a:p>
          <a:p>
            <a:pPr lvl="1"/>
            <a:r>
              <a:rPr lang="en-US" sz="1600" dirty="0">
                <a:solidFill>
                  <a:srgbClr val="000000"/>
                </a:solidFill>
              </a:rPr>
              <a:t>More experiments on self-evaluation</a:t>
            </a:r>
          </a:p>
          <a:p>
            <a:pPr lvl="1"/>
            <a:r>
              <a:rPr lang="en-US" sz="1600" dirty="0">
                <a:solidFill>
                  <a:srgbClr val="000000"/>
                </a:solidFill>
              </a:rPr>
              <a:t>Explain when the assumptions are valid in a discussion section.</a:t>
            </a:r>
          </a:p>
          <a:p>
            <a:r>
              <a:rPr lang="en-US" sz="1900" dirty="0">
                <a:solidFill>
                  <a:srgbClr val="000000"/>
                </a:solidFill>
              </a:rPr>
              <a:t>Add a future work section</a:t>
            </a:r>
          </a:p>
          <a:p>
            <a:endParaRPr lang="en-US" dirty="0">
              <a:solidFill>
                <a:srgbClr val="FF0000"/>
              </a:solidFill>
            </a:endParaRPr>
          </a:p>
          <a:p>
            <a:endParaRPr lang="en-US" sz="1600" dirty="0">
              <a:solidFill>
                <a:srgbClr val="FF0000"/>
              </a:solidFill>
            </a:endParaRPr>
          </a:p>
          <a:p>
            <a:r>
              <a:rPr lang="en-US" dirty="0">
                <a:solidFill>
                  <a:srgbClr val="FF0000"/>
                </a:solidFill>
              </a:rPr>
              <a:t>Add correctness and completeness analysis</a:t>
            </a:r>
          </a:p>
          <a:p>
            <a:endParaRPr lang="en-US" dirty="0">
              <a:solidFill>
                <a:srgbClr val="FF0000"/>
              </a:solidFill>
            </a:endParaRPr>
          </a:p>
          <a:p>
            <a:r>
              <a:rPr lang="en-US" dirty="0">
                <a:solidFill>
                  <a:srgbClr val="FF0000"/>
                </a:solidFill>
              </a:rPr>
              <a:t>Add missing related work, e.g., </a:t>
            </a:r>
          </a:p>
          <a:p>
            <a:pPr lvl="1"/>
            <a:r>
              <a:rPr lang="en-US" sz="1600" b="1" dirty="0">
                <a:solidFill>
                  <a:srgbClr val="FF0000"/>
                </a:solidFill>
              </a:rPr>
              <a:t>Ideal </a:t>
            </a:r>
            <a:r>
              <a:rPr lang="en-US" sz="1600" dirty="0">
                <a:solidFill>
                  <a:srgbClr val="FF0000"/>
                </a:solidFill>
              </a:rPr>
              <a:t>compression algorithm </a:t>
            </a:r>
            <a:r>
              <a:rPr lang="en-US" sz="1600" dirty="0"/>
              <a:t>(Chan et al., 1996, Jr. of Computational Geometry)</a:t>
            </a:r>
          </a:p>
          <a:p>
            <a:pPr lvl="1"/>
            <a:r>
              <a:rPr lang="en-US" sz="1600" dirty="0"/>
              <a:t>A difficulty in interdisciplinary research</a:t>
            </a:r>
          </a:p>
          <a:p>
            <a:pPr lvl="1"/>
            <a:r>
              <a:rPr lang="en-US" sz="1600" dirty="0"/>
              <a:t>How to reduce risk?</a:t>
            </a:r>
          </a:p>
          <a:p>
            <a:endParaRPr lang="en-US" dirty="0">
              <a:solidFill>
                <a:srgbClr val="FF0000"/>
              </a:solidFill>
            </a:endParaRPr>
          </a:p>
          <a:p>
            <a:endParaRPr lang="en-US" sz="2400" dirty="0">
              <a:solidFill>
                <a:srgbClr val="000000"/>
              </a:solidFill>
            </a:endParaRPr>
          </a:p>
          <a:p>
            <a:pPr lvl="1"/>
            <a:endParaRPr lang="en-US" sz="2000" dirty="0">
              <a:solidFill>
                <a:srgbClr val="000000"/>
              </a:solidFill>
            </a:endParaRPr>
          </a:p>
        </p:txBody>
      </p:sp>
    </p:spTree>
    <p:extLst>
      <p:ext uri="{BB962C8B-B14F-4D97-AF65-F5344CB8AC3E}">
        <p14:creationId xmlns:p14="http://schemas.microsoft.com/office/powerpoint/2010/main" val="148623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F66E4-FB75-EBCB-15A8-10ECB69CA3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B532D8-F67A-C686-DB1E-BAF6E799FC93}"/>
              </a:ext>
            </a:extLst>
          </p:cNvPr>
          <p:cNvSpPr>
            <a:spLocks noGrp="1"/>
          </p:cNvSpPr>
          <p:nvPr>
            <p:ph type="title"/>
          </p:nvPr>
        </p:nvSpPr>
        <p:spPr/>
        <p:txBody>
          <a:bodyPr/>
          <a:lstStyle/>
          <a:p>
            <a:r>
              <a:rPr lang="en-US" b="1" dirty="0"/>
              <a:t>Quiz 2</a:t>
            </a:r>
          </a:p>
        </p:txBody>
      </p:sp>
      <p:sp>
        <p:nvSpPr>
          <p:cNvPr id="4" name="Slide Number Placeholder 3">
            <a:extLst>
              <a:ext uri="{FF2B5EF4-FFF2-40B4-BE49-F238E27FC236}">
                <a16:creationId xmlns:a16="http://schemas.microsoft.com/office/drawing/2014/main" id="{E4FE2C27-88C1-518F-2A97-BB3580416158}"/>
              </a:ext>
            </a:extLst>
          </p:cNvPr>
          <p:cNvSpPr>
            <a:spLocks noGrp="1"/>
          </p:cNvSpPr>
          <p:nvPr>
            <p:ph type="sldNum" sz="quarter" idx="11"/>
          </p:nvPr>
        </p:nvSpPr>
        <p:spPr>
          <a:xfrm>
            <a:off x="185578" y="6356351"/>
            <a:ext cx="338405"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D37B5F-ABCF-48FC-8FD3-F3890A2DD608}" type="slidenum">
              <a:rPr lang="en-US" smtClean="0"/>
              <a:pPr/>
              <a:t>41</a:t>
            </a:fld>
            <a:endParaRPr lang="en-US"/>
          </a:p>
        </p:txBody>
      </p:sp>
      <p:sp>
        <p:nvSpPr>
          <p:cNvPr id="8" name="TextBox 7">
            <a:extLst>
              <a:ext uri="{FF2B5EF4-FFF2-40B4-BE49-F238E27FC236}">
                <a16:creationId xmlns:a16="http://schemas.microsoft.com/office/drawing/2014/main" id="{33E534D7-4587-E15E-CF66-AB2D37B1336A}"/>
              </a:ext>
            </a:extLst>
          </p:cNvPr>
          <p:cNvSpPr txBox="1"/>
          <p:nvPr/>
        </p:nvSpPr>
        <p:spPr>
          <a:xfrm>
            <a:off x="0" y="988248"/>
            <a:ext cx="8961120" cy="5016758"/>
          </a:xfrm>
          <a:prstGeom prst="rect">
            <a:avLst/>
          </a:prstGeom>
          <a:noFill/>
        </p:spPr>
        <p:txBody>
          <a:bodyPr wrap="square">
            <a:spAutoFit/>
          </a:bodyPr>
          <a:lstStyle/>
          <a:p>
            <a:r>
              <a:rPr lang="en-US" sz="1600" b="0" i="0" dirty="0">
                <a:solidFill>
                  <a:srgbClr val="000000"/>
                </a:solidFill>
                <a:effectLst/>
                <a:latin typeface="Arial" panose="020B0604020202020204" pitchFamily="34" charset="0"/>
              </a:rPr>
              <a:t>3. What was the primary motivation behind developing the </a:t>
            </a:r>
            <a:r>
              <a:rPr lang="en-US" sz="1600" b="0" i="0" dirty="0" err="1">
                <a:solidFill>
                  <a:srgbClr val="000000"/>
                </a:solidFill>
                <a:effectLst/>
                <a:latin typeface="Arial" panose="020B0604020202020204" pitchFamily="34" charset="0"/>
              </a:rPr>
              <a:t>Trajic</a:t>
            </a:r>
            <a:r>
              <a:rPr lang="en-US" sz="1600" b="0" i="0" dirty="0">
                <a:solidFill>
                  <a:srgbClr val="000000"/>
                </a:solidFill>
                <a:effectLst/>
                <a:latin typeface="Arial" panose="020B0604020202020204" pitchFamily="34" charset="0"/>
              </a:rPr>
              <a:t> compression system ?</a:t>
            </a:r>
            <a:br>
              <a:rPr lang="en-US" sz="1600" dirty="0"/>
            </a:br>
            <a:r>
              <a:rPr lang="en-US" sz="1600" b="0" i="0" dirty="0">
                <a:solidFill>
                  <a:srgbClr val="000000"/>
                </a:solidFill>
                <a:effectLst/>
                <a:latin typeface="Arial" panose="020B0604020202020204" pitchFamily="34" charset="0"/>
              </a:rPr>
              <a:t>(a) To create a more efficient GPS tracking system.</a:t>
            </a:r>
            <a:br>
              <a:rPr lang="en-US" sz="1600" dirty="0"/>
            </a:br>
            <a:r>
              <a:rPr lang="en-US" sz="1600" b="0" i="0" dirty="0">
                <a:solidFill>
                  <a:srgbClr val="000000"/>
                </a:solidFill>
                <a:effectLst/>
                <a:latin typeface="Arial" panose="020B0604020202020204" pitchFamily="34" charset="0"/>
              </a:rPr>
              <a:t>(b) To address limitations in existing trajectory compression methods, particularly regarding small error margins.</a:t>
            </a:r>
            <a:br>
              <a:rPr lang="en-US" sz="1600" dirty="0"/>
            </a:br>
            <a:r>
              <a:rPr lang="en-US" sz="1600" b="0" i="0" dirty="0">
                <a:solidFill>
                  <a:srgbClr val="000000"/>
                </a:solidFill>
                <a:effectLst/>
                <a:latin typeface="Arial" panose="020B0604020202020204" pitchFamily="34" charset="0"/>
              </a:rPr>
              <a:t>(c) To reduce the cost of data storage in large-scale spatial databases.</a:t>
            </a:r>
            <a:br>
              <a:rPr lang="en-US" sz="1600" dirty="0"/>
            </a:br>
            <a:r>
              <a:rPr lang="en-US" sz="1600" b="0" i="0" dirty="0">
                <a:solidFill>
                  <a:srgbClr val="000000"/>
                </a:solidFill>
                <a:effectLst/>
                <a:latin typeface="Arial" panose="020B0604020202020204" pitchFamily="34" charset="0"/>
              </a:rPr>
              <a:t>(d) To improve the accuracy of trajectory data analysis.</a:t>
            </a:r>
            <a:br>
              <a:rPr lang="en-US" sz="1600" dirty="0"/>
            </a:br>
            <a:endParaRPr lang="en-US" sz="1600" dirty="0"/>
          </a:p>
          <a:p>
            <a:r>
              <a:rPr lang="en-US" sz="1600" b="0" i="0" dirty="0">
                <a:solidFill>
                  <a:srgbClr val="000000"/>
                </a:solidFill>
                <a:effectLst/>
                <a:latin typeface="Arial" panose="020B0604020202020204" pitchFamily="34" charset="0"/>
              </a:rPr>
              <a:t>4. What is a novel aspect of the </a:t>
            </a:r>
            <a:r>
              <a:rPr lang="en-US" sz="1600" b="0" i="0" dirty="0" err="1">
                <a:solidFill>
                  <a:srgbClr val="000000"/>
                </a:solidFill>
                <a:effectLst/>
                <a:latin typeface="Arial" panose="020B0604020202020204" pitchFamily="34" charset="0"/>
              </a:rPr>
              <a:t>Trajic</a:t>
            </a:r>
            <a:r>
              <a:rPr lang="en-US" sz="1600" b="0" i="0" dirty="0">
                <a:solidFill>
                  <a:srgbClr val="000000"/>
                </a:solidFill>
                <a:effectLst/>
                <a:latin typeface="Arial" panose="020B0604020202020204" pitchFamily="34" charset="0"/>
              </a:rPr>
              <a:t> compression system compared to previous trajectory compression methods ?</a:t>
            </a:r>
            <a:br>
              <a:rPr lang="en-US" sz="1600" dirty="0"/>
            </a:br>
            <a:r>
              <a:rPr lang="en-US" sz="1600" b="0" i="0" dirty="0">
                <a:solidFill>
                  <a:srgbClr val="000000"/>
                </a:solidFill>
                <a:effectLst/>
                <a:latin typeface="Arial" panose="020B0604020202020204" pitchFamily="34" charset="0"/>
              </a:rPr>
              <a:t>(a) It introduces an entirely new trajectory data format.</a:t>
            </a:r>
            <a:br>
              <a:rPr lang="en-US" sz="1600" dirty="0"/>
            </a:br>
            <a:r>
              <a:rPr lang="en-US" sz="1600" b="0" i="0" dirty="0">
                <a:solidFill>
                  <a:srgbClr val="000000"/>
                </a:solidFill>
                <a:effectLst/>
                <a:latin typeface="Arial" panose="020B0604020202020204" pitchFamily="34" charset="0"/>
              </a:rPr>
              <a:t>(b) It employs delta compression with a novel residual encoding scheme.</a:t>
            </a:r>
            <a:br>
              <a:rPr lang="en-US" sz="1600" dirty="0"/>
            </a:br>
            <a:r>
              <a:rPr lang="en-US" sz="1600" b="0" i="0" dirty="0">
                <a:solidFill>
                  <a:srgbClr val="000000"/>
                </a:solidFill>
                <a:effectLst/>
                <a:latin typeface="Arial" panose="020B0604020202020204" pitchFamily="34" charset="0"/>
              </a:rPr>
              <a:t>(c) It uses machine learning algorithms for prediction. </a:t>
            </a:r>
            <a:br>
              <a:rPr lang="en-US" sz="1600" dirty="0"/>
            </a:br>
            <a:r>
              <a:rPr lang="en-US" sz="1600" b="0" i="0" dirty="0">
                <a:solidFill>
                  <a:srgbClr val="000000"/>
                </a:solidFill>
                <a:effectLst/>
                <a:latin typeface="Arial" panose="020B0604020202020204" pitchFamily="34" charset="0"/>
              </a:rPr>
              <a:t>(d) It focuses solely on real-time trajectory data compression. </a:t>
            </a:r>
            <a:br>
              <a:rPr lang="en-US" sz="1600" dirty="0"/>
            </a:br>
            <a:br>
              <a:rPr lang="en-US" sz="1600" dirty="0"/>
            </a:br>
            <a:r>
              <a:rPr lang="en-US" sz="1600" b="0" i="0" dirty="0">
                <a:solidFill>
                  <a:srgbClr val="000000"/>
                </a:solidFill>
                <a:effectLst/>
                <a:latin typeface="Arial" panose="020B0604020202020204" pitchFamily="34" charset="0"/>
              </a:rPr>
              <a:t>5. What assumption does the </a:t>
            </a:r>
            <a:r>
              <a:rPr lang="en-US" sz="1600" b="0" i="0" dirty="0" err="1">
                <a:solidFill>
                  <a:srgbClr val="000000"/>
                </a:solidFill>
                <a:effectLst/>
                <a:latin typeface="Arial" panose="020B0604020202020204" pitchFamily="34" charset="0"/>
              </a:rPr>
              <a:t>Trajic</a:t>
            </a:r>
            <a:r>
              <a:rPr lang="en-US" sz="1600" b="0" i="0" dirty="0">
                <a:solidFill>
                  <a:srgbClr val="000000"/>
                </a:solidFill>
                <a:effectLst/>
                <a:latin typeface="Arial" panose="020B0604020202020204" pitchFamily="34" charset="0"/>
              </a:rPr>
              <a:t> system challenge or modify compared to traditional trajectory compression methods ? </a:t>
            </a:r>
            <a:br>
              <a:rPr lang="en-US" sz="1600" dirty="0"/>
            </a:br>
            <a:r>
              <a:rPr lang="en-US" sz="1600" b="0" i="0" dirty="0">
                <a:solidFill>
                  <a:srgbClr val="000000"/>
                </a:solidFill>
                <a:effectLst/>
                <a:latin typeface="Arial" panose="020B0604020202020204" pitchFamily="34" charset="0"/>
              </a:rPr>
              <a:t>(a) It assumes trajectory data is always linear and predictable.</a:t>
            </a:r>
            <a:br>
              <a:rPr lang="en-US" sz="1600" dirty="0"/>
            </a:br>
            <a:r>
              <a:rPr lang="en-US" sz="1600" b="0" i="0" dirty="0">
                <a:solidFill>
                  <a:srgbClr val="000000"/>
                </a:solidFill>
                <a:effectLst/>
                <a:latin typeface="Arial" panose="020B0604020202020204" pitchFamily="34" charset="0"/>
              </a:rPr>
              <a:t>(b) It assumes trajectory data is highly irregular and cannot be compressed efficiently.</a:t>
            </a:r>
            <a:br>
              <a:rPr lang="en-US" sz="1600" dirty="0"/>
            </a:br>
            <a:r>
              <a:rPr lang="en-US" sz="1600" b="0" i="0" dirty="0">
                <a:solidFill>
                  <a:srgbClr val="000000"/>
                </a:solidFill>
                <a:effectLst/>
                <a:latin typeface="Arial" panose="020B0604020202020204" pitchFamily="34" charset="0"/>
              </a:rPr>
              <a:t>(c) It challenges the assumption that high compression ratios require large error margins.</a:t>
            </a:r>
            <a:br>
              <a:rPr lang="en-US" sz="1600" dirty="0"/>
            </a:br>
            <a:r>
              <a:rPr lang="en-US" sz="1600" b="0" i="0" dirty="0">
                <a:solidFill>
                  <a:srgbClr val="000000"/>
                </a:solidFill>
                <a:effectLst/>
                <a:latin typeface="Arial" panose="020B0604020202020204" pitchFamily="34" charset="0"/>
              </a:rPr>
              <a:t>(d) It assumes all trajectory data must be stored in a lossless format.</a:t>
            </a:r>
            <a:endParaRPr lang="en-US" sz="1600" dirty="0"/>
          </a:p>
        </p:txBody>
      </p:sp>
    </p:spTree>
    <p:extLst>
      <p:ext uri="{BB962C8B-B14F-4D97-AF65-F5344CB8AC3E}">
        <p14:creationId xmlns:p14="http://schemas.microsoft.com/office/powerpoint/2010/main" val="36650693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56B0E-BADD-B9E7-D4E6-7D62B5768D1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791C0F-A9E1-70DA-995D-47F42865D5D9}"/>
              </a:ext>
            </a:extLst>
          </p:cNvPr>
          <p:cNvSpPr>
            <a:spLocks noGrp="1"/>
          </p:cNvSpPr>
          <p:nvPr>
            <p:ph type="sldNum" sz="quarter" idx="11"/>
          </p:nvPr>
        </p:nvSpPr>
        <p:spPr/>
        <p:txBody>
          <a:bodyPr/>
          <a:lstStyle/>
          <a:p>
            <a:fld id="{E4D37B5F-ABCF-48FC-8FD3-F3890A2DD608}" type="slidenum">
              <a:rPr lang="en-US" smtClean="0"/>
              <a:pPr/>
              <a:t>42</a:t>
            </a:fld>
            <a:endParaRPr lang="en-US"/>
          </a:p>
        </p:txBody>
      </p:sp>
      <p:sp>
        <p:nvSpPr>
          <p:cNvPr id="18" name="Title 1">
            <a:extLst>
              <a:ext uri="{FF2B5EF4-FFF2-40B4-BE49-F238E27FC236}">
                <a16:creationId xmlns:a16="http://schemas.microsoft.com/office/drawing/2014/main" id="{FB432CB9-96A5-6F24-352B-08519FD4537D}"/>
              </a:ext>
            </a:extLst>
          </p:cNvPr>
          <p:cNvSpPr>
            <a:spLocks noGrp="1"/>
          </p:cNvSpPr>
          <p:nvPr>
            <p:ph type="title"/>
          </p:nvPr>
        </p:nvSpPr>
        <p:spPr>
          <a:xfrm>
            <a:off x="685800" y="280150"/>
            <a:ext cx="7772400" cy="780151"/>
          </a:xfrm>
        </p:spPr>
        <p:txBody>
          <a:bodyPr/>
          <a:lstStyle/>
          <a:p>
            <a:r>
              <a:rPr lang="en-US" sz="2800" dirty="0">
                <a:latin typeface="Microsoft Sans Serif"/>
                <a:cs typeface="Microsoft Sans Serif"/>
              </a:rPr>
              <a:t>Learning Objectives Papers 3 and 4</a:t>
            </a:r>
          </a:p>
        </p:txBody>
      </p:sp>
      <p:sp>
        <p:nvSpPr>
          <p:cNvPr id="22" name="Content Placeholder 2">
            <a:extLst>
              <a:ext uri="{FF2B5EF4-FFF2-40B4-BE49-F238E27FC236}">
                <a16:creationId xmlns:a16="http://schemas.microsoft.com/office/drawing/2014/main" id="{F1D89763-8626-137B-9A43-7226F3D7D0FE}"/>
              </a:ext>
            </a:extLst>
          </p:cNvPr>
          <p:cNvSpPr>
            <a:spLocks noGrp="1"/>
          </p:cNvSpPr>
          <p:nvPr>
            <p:ph idx="1"/>
          </p:nvPr>
        </p:nvSpPr>
        <p:spPr>
          <a:xfrm>
            <a:off x="685800" y="1487276"/>
            <a:ext cx="7772400" cy="4227723"/>
          </a:xfrm>
        </p:spPr>
        <p:txBody>
          <a:bodyPr/>
          <a:lstStyle/>
          <a:p>
            <a:r>
              <a:rPr lang="en-US" sz="2400" dirty="0">
                <a:latin typeface="Microsoft Sans Serif"/>
                <a:cs typeface="Microsoft Sans Serif"/>
              </a:rPr>
              <a:t>After this segment, students will be able to</a:t>
            </a:r>
          </a:p>
          <a:p>
            <a:pPr lvl="1">
              <a:buFont typeface="Arial" panose="020B0604020202020204" pitchFamily="34" charset="0"/>
              <a:buChar char="•"/>
            </a:pPr>
            <a:r>
              <a:rPr lang="en-US" sz="2000" dirty="0">
                <a:latin typeface="Microsoft Sans Serif"/>
                <a:cs typeface="Microsoft Sans Serif"/>
              </a:rPr>
              <a:t>Describe Spatial Data Storage Models</a:t>
            </a:r>
          </a:p>
          <a:p>
            <a:pPr lvl="1">
              <a:buFont typeface="Arial" panose="020B0604020202020204" pitchFamily="34" charset="0"/>
              <a:buChar char="•"/>
            </a:pPr>
            <a:r>
              <a:rPr lang="en-US" sz="1800" dirty="0">
                <a:latin typeface="Arial" panose="020B0604020202020204" pitchFamily="34" charset="0"/>
                <a:cs typeface="Arial" panose="020B0604020202020204" pitchFamily="34" charset="0"/>
              </a:rPr>
              <a:t>List main contributions and organize literature of following papers:</a:t>
            </a:r>
          </a:p>
          <a:p>
            <a:pPr lvl="2">
              <a:buFont typeface="Arial" panose="020B0604020202020204" pitchFamily="34" charset="0"/>
              <a:buChar char="•"/>
            </a:pPr>
            <a:r>
              <a:rPr lang="en-US" sz="1200" b="0" i="0" dirty="0">
                <a:solidFill>
                  <a:srgbClr val="202124"/>
                </a:solidFill>
                <a:effectLst/>
                <a:latin typeface="docs-Roboto"/>
              </a:rPr>
              <a:t>Yang, </a:t>
            </a:r>
            <a:r>
              <a:rPr lang="en-US" sz="1200" b="0" i="0" dirty="0" err="1">
                <a:solidFill>
                  <a:srgbClr val="202124"/>
                </a:solidFill>
                <a:effectLst/>
                <a:latin typeface="docs-Roboto"/>
              </a:rPr>
              <a:t>KwangSoo</a:t>
            </a:r>
            <a:r>
              <a:rPr lang="en-US" sz="1200" b="0" i="0" dirty="0">
                <a:solidFill>
                  <a:srgbClr val="202124"/>
                </a:solidFill>
                <a:effectLst/>
                <a:latin typeface="docs-Roboto"/>
              </a:rPr>
              <a:t>, Michael R. Evans, Venkata MV </a:t>
            </a:r>
            <a:r>
              <a:rPr lang="en-US" sz="1200" b="0" i="0" dirty="0" err="1">
                <a:solidFill>
                  <a:srgbClr val="202124"/>
                </a:solidFill>
                <a:effectLst/>
                <a:latin typeface="docs-Roboto"/>
              </a:rPr>
              <a:t>Gunturi</a:t>
            </a:r>
            <a:r>
              <a:rPr lang="en-US" sz="1200" b="0" i="0" dirty="0">
                <a:solidFill>
                  <a:srgbClr val="202124"/>
                </a:solidFill>
                <a:effectLst/>
                <a:latin typeface="docs-Roboto"/>
              </a:rPr>
              <a:t>, James M. Kang, and Shashi Shekhar. "</a:t>
            </a:r>
            <a:r>
              <a:rPr lang="en-US" sz="1200" b="0" i="0" dirty="0">
                <a:solidFill>
                  <a:srgbClr val="1155CC"/>
                </a:solidFill>
                <a:effectLst/>
                <a:latin typeface="docs-Roboto"/>
                <a:hlinkClick r:id="rId2"/>
              </a:rPr>
              <a:t>Lagrangian approaches to storage of spatio-temporal network datasets</a:t>
            </a:r>
            <a:r>
              <a:rPr lang="en-US" sz="1200" b="0" i="0" dirty="0">
                <a:solidFill>
                  <a:srgbClr val="202124"/>
                </a:solidFill>
                <a:effectLst/>
                <a:latin typeface="docs-Roboto"/>
              </a:rPr>
              <a:t>." </a:t>
            </a:r>
            <a:r>
              <a:rPr lang="en-US" sz="1200" b="0" i="1" dirty="0">
                <a:solidFill>
                  <a:srgbClr val="202124"/>
                </a:solidFill>
                <a:effectLst/>
                <a:latin typeface="docs-Roboto"/>
              </a:rPr>
              <a:t>IEEE Transactions on Knowledge and Data Engineering</a:t>
            </a:r>
            <a:r>
              <a:rPr lang="en-US" sz="1200" b="0" i="0" dirty="0">
                <a:solidFill>
                  <a:srgbClr val="202124"/>
                </a:solidFill>
                <a:effectLst/>
                <a:latin typeface="docs-Roboto"/>
              </a:rPr>
              <a:t> 26, no. 9 (2013): 2222-2236.</a:t>
            </a:r>
          </a:p>
          <a:p>
            <a:pPr lvl="2">
              <a:buFont typeface="Arial" panose="020B0604020202020204" pitchFamily="34" charset="0"/>
              <a:buChar char="•"/>
            </a:pPr>
            <a:r>
              <a:rPr lang="en-US" sz="1200" b="0" i="0" dirty="0">
                <a:solidFill>
                  <a:srgbClr val="202124"/>
                </a:solidFill>
                <a:effectLst/>
                <a:latin typeface="docs-Roboto"/>
              </a:rPr>
              <a:t>Nibali, Aiden, and Zhen He. "</a:t>
            </a:r>
            <a:r>
              <a:rPr lang="en-US" sz="1200" b="0" i="0" dirty="0">
                <a:solidFill>
                  <a:srgbClr val="1155CC"/>
                </a:solidFill>
                <a:effectLst/>
                <a:latin typeface="docs-Roboto"/>
                <a:hlinkClick r:id="rId3"/>
              </a:rPr>
              <a:t>Trajic: An effective compression system for trajectory data</a:t>
            </a:r>
            <a:r>
              <a:rPr lang="en-US" sz="1200" b="0" i="0" dirty="0">
                <a:solidFill>
                  <a:srgbClr val="202124"/>
                </a:solidFill>
                <a:effectLst/>
                <a:latin typeface="docs-Roboto"/>
              </a:rPr>
              <a:t>." </a:t>
            </a:r>
            <a:r>
              <a:rPr lang="en-US" sz="1200" b="0" i="1" dirty="0">
                <a:solidFill>
                  <a:srgbClr val="202124"/>
                </a:solidFill>
                <a:effectLst/>
                <a:latin typeface="docs-Roboto"/>
              </a:rPr>
              <a:t>IEEE Transactions on Knowledge and Data Engineering</a:t>
            </a:r>
            <a:r>
              <a:rPr lang="en-US" sz="1200" b="0" i="0" dirty="0">
                <a:solidFill>
                  <a:srgbClr val="202124"/>
                </a:solidFill>
                <a:effectLst/>
                <a:latin typeface="docs-Roboto"/>
              </a:rPr>
              <a:t> 27, no. 11 (2015): 3138-3151.</a:t>
            </a:r>
            <a:endParaRPr lang="en-US" sz="1200" dirty="0">
              <a:latin typeface="Microsoft Sans Serif"/>
              <a:cs typeface="Microsoft Sans Serif"/>
            </a:endParaRPr>
          </a:p>
          <a:p>
            <a:pPr lvl="1">
              <a:buFont typeface="Arial" panose="020B0604020202020204" pitchFamily="34" charset="0"/>
              <a:buChar char="•"/>
            </a:pPr>
            <a:r>
              <a:rPr lang="en-US" sz="2000" dirty="0">
                <a:solidFill>
                  <a:srgbClr val="FF0000"/>
                </a:solidFill>
                <a:latin typeface="Microsoft Sans Serif"/>
                <a:cs typeface="Microsoft Sans Serif"/>
              </a:rPr>
              <a:t>Research Skill: Literature Review and Articulating Novelty</a:t>
            </a:r>
          </a:p>
        </p:txBody>
      </p:sp>
    </p:spTree>
    <p:extLst>
      <p:ext uri="{BB962C8B-B14F-4D97-AF65-F5344CB8AC3E}">
        <p14:creationId xmlns:p14="http://schemas.microsoft.com/office/powerpoint/2010/main" val="661701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Outline</a:t>
            </a:r>
          </a:p>
        </p:txBody>
      </p:sp>
      <p:sp>
        <p:nvSpPr>
          <p:cNvPr id="3" name="Content Placeholder 2"/>
          <p:cNvSpPr>
            <a:spLocks noGrp="1"/>
          </p:cNvSpPr>
          <p:nvPr>
            <p:ph idx="1"/>
          </p:nvPr>
        </p:nvSpPr>
        <p:spPr>
          <a:xfrm>
            <a:off x="457200" y="1060302"/>
            <a:ext cx="8229600" cy="4646816"/>
          </a:xfrm>
        </p:spPr>
        <p:txBody>
          <a:bodyPr>
            <a:normAutofit/>
          </a:bodyPr>
          <a:lstStyle/>
          <a:p>
            <a:pPr marL="342900" lvl="1" indent="-342900">
              <a:buFont typeface="Arial"/>
              <a:buChar char="•"/>
            </a:pPr>
            <a:r>
              <a:rPr lang="en-US" sz="2000" dirty="0"/>
              <a:t>Critical Reading</a:t>
            </a:r>
          </a:p>
          <a:p>
            <a:pPr marL="342900" lvl="1" indent="-342900">
              <a:buFont typeface="Arial"/>
              <a:buChar char="•"/>
            </a:pPr>
            <a:r>
              <a:rPr lang="en-US" sz="2000" dirty="0"/>
              <a:t>Literature Review: A Reflection</a:t>
            </a:r>
          </a:p>
          <a:p>
            <a:pPr marL="642929" lvl="2" indent="-342900">
              <a:buFont typeface="Arial"/>
              <a:buChar char="•"/>
            </a:pPr>
            <a:r>
              <a:rPr lang="en-US" sz="1600" dirty="0"/>
              <a:t>Has anyone else publishes on this problem?</a:t>
            </a:r>
          </a:p>
          <a:p>
            <a:pPr marL="642929" lvl="2" indent="-342900">
              <a:buFont typeface="Arial"/>
              <a:buChar char="•"/>
            </a:pPr>
            <a:r>
              <a:rPr lang="en-US" sz="1600" dirty="0"/>
              <a:t>Resources for Literature Search (e.g., Google Scholar, DBLP, …)</a:t>
            </a:r>
          </a:p>
          <a:p>
            <a:pPr marL="642929" lvl="2" indent="-342900">
              <a:buFont typeface="Arial"/>
              <a:buChar char="•"/>
            </a:pPr>
            <a:r>
              <a:rPr lang="en-US" sz="1600" dirty="0"/>
              <a:t>Organizing literature review</a:t>
            </a:r>
          </a:p>
          <a:p>
            <a:pPr marL="985821" lvl="3" indent="-342900">
              <a:buFont typeface="Arial"/>
              <a:buChar char="•"/>
            </a:pPr>
            <a:r>
              <a:rPr lang="en-US" sz="1600" dirty="0"/>
              <a:t>Laundry List</a:t>
            </a:r>
          </a:p>
          <a:p>
            <a:pPr marL="985821" lvl="3" indent="-342900">
              <a:buFont typeface="Arial"/>
              <a:buChar char="•"/>
            </a:pPr>
            <a:r>
              <a:rPr lang="en-US" sz="1600" dirty="0"/>
              <a:t>Decision Table</a:t>
            </a:r>
          </a:p>
          <a:p>
            <a:pPr marL="985821" lvl="3" indent="-342900">
              <a:buFont typeface="Arial"/>
              <a:buChar char="•"/>
            </a:pPr>
            <a:r>
              <a:rPr lang="en-US" sz="1600" dirty="0"/>
              <a:t>Decision Tree</a:t>
            </a:r>
          </a:p>
          <a:p>
            <a:pPr lvl="1">
              <a:buFont typeface="Arial"/>
              <a:buChar char="•"/>
            </a:pPr>
            <a:endParaRPr lang="en-US" sz="2000" dirty="0"/>
          </a:p>
          <a:p>
            <a:pPr marL="400050" lvl="2" indent="0">
              <a:buNone/>
            </a:pPr>
            <a:endParaRPr lang="en-US" sz="1800" dirty="0"/>
          </a:p>
          <a:p>
            <a:pPr marL="442921" lvl="1" indent="-342900"/>
            <a:endParaRPr lang="en-US" sz="1950" dirty="0"/>
          </a:p>
          <a:p>
            <a:pPr marL="400050" lvl="2" indent="0">
              <a:buNone/>
            </a:pPr>
            <a:endParaRPr lang="en-US" sz="1800" dirty="0"/>
          </a:p>
        </p:txBody>
      </p:sp>
    </p:spTree>
    <p:extLst>
      <p:ext uri="{BB962C8B-B14F-4D97-AF65-F5344CB8AC3E}">
        <p14:creationId xmlns:p14="http://schemas.microsoft.com/office/powerpoint/2010/main" val="34188155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8261"/>
            <a:ext cx="7772400" cy="460829"/>
          </a:xfrm>
        </p:spPr>
        <p:txBody>
          <a:bodyPr>
            <a:normAutofit fontScale="90000"/>
          </a:bodyPr>
          <a:lstStyle/>
          <a:p>
            <a:r>
              <a:rPr lang="en-US" sz="2800" b="1" dirty="0"/>
              <a:t>Reflection on Literature Review</a:t>
            </a:r>
          </a:p>
        </p:txBody>
      </p:sp>
      <p:sp>
        <p:nvSpPr>
          <p:cNvPr id="3" name="Content Placeholder 2"/>
          <p:cNvSpPr>
            <a:spLocks noGrp="1"/>
          </p:cNvSpPr>
          <p:nvPr>
            <p:ph idx="1"/>
          </p:nvPr>
        </p:nvSpPr>
        <p:spPr>
          <a:xfrm>
            <a:off x="567559" y="678174"/>
            <a:ext cx="8229600" cy="1702422"/>
          </a:xfrm>
        </p:spPr>
        <p:txBody>
          <a:bodyPr>
            <a:normAutofit/>
          </a:bodyPr>
          <a:lstStyle/>
          <a:p>
            <a:pPr marL="385771" lvl="1" indent="-285750"/>
            <a:r>
              <a:rPr lang="en-US" sz="1800" dirty="0"/>
              <a:t>Paper refers to an ”Ideal” compressed solution, </a:t>
            </a:r>
          </a:p>
          <a:p>
            <a:pPr marL="685800" lvl="2" indent="-285750"/>
            <a:r>
              <a:rPr lang="en-US" sz="1600" dirty="0"/>
              <a:t>which is better than those found by proposed method.</a:t>
            </a:r>
          </a:p>
          <a:p>
            <a:pPr marL="685800" lvl="2" indent="-285750"/>
            <a:endParaRPr lang="en-US" sz="1600" dirty="0"/>
          </a:p>
          <a:p>
            <a:pPr marL="385771" lvl="1" indent="-285750"/>
            <a:r>
              <a:rPr lang="en-US" sz="1800" dirty="0">
                <a:solidFill>
                  <a:srgbClr val="C00000"/>
                </a:solidFill>
              </a:rPr>
              <a:t>Has anyone published algorithms to find the “ideal” compression ?</a:t>
            </a:r>
          </a:p>
          <a:p>
            <a:pPr marL="685800" lvl="2" indent="-285750"/>
            <a:r>
              <a:rPr lang="en-US" sz="1650" dirty="0">
                <a:solidFill>
                  <a:srgbClr val="C00000"/>
                </a:solidFill>
              </a:rPr>
              <a:t>If so, should literature review cite those papers?	</a:t>
            </a:r>
            <a:endParaRPr lang="en-US" sz="1850" dirty="0"/>
          </a:p>
        </p:txBody>
      </p:sp>
      <p:pic>
        <p:nvPicPr>
          <p:cNvPr id="4" name="Picture 3" descr="chart.pdf">
            <a:extLst>
              <a:ext uri="{FF2B5EF4-FFF2-40B4-BE49-F238E27FC236}">
                <a16:creationId xmlns:a16="http://schemas.microsoft.com/office/drawing/2014/main" id="{CE9B9906-A428-184D-B5BB-88EB6966E8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459" y="2380596"/>
            <a:ext cx="6428444" cy="3559663"/>
          </a:xfrm>
          <a:prstGeom prst="rect">
            <a:avLst/>
          </a:prstGeom>
        </p:spPr>
      </p:pic>
      <p:sp>
        <p:nvSpPr>
          <p:cNvPr id="5" name="Rectangle 4">
            <a:extLst>
              <a:ext uri="{FF2B5EF4-FFF2-40B4-BE49-F238E27FC236}">
                <a16:creationId xmlns:a16="http://schemas.microsoft.com/office/drawing/2014/main" id="{68B372B7-811E-674D-9143-A7399278869D}"/>
              </a:ext>
              <a:ext uri="{C183D7F6-B498-43B3-948B-1728B52AA6E4}">
                <adec:decorative xmlns:adec="http://schemas.microsoft.com/office/drawing/2017/decorative" val="1"/>
              </a:ext>
            </a:extLst>
          </p:cNvPr>
          <p:cNvSpPr/>
          <p:nvPr/>
        </p:nvSpPr>
        <p:spPr bwMode="auto">
          <a:xfrm>
            <a:off x="2133600" y="4960883"/>
            <a:ext cx="840828" cy="283779"/>
          </a:xfrm>
          <a:prstGeom prst="rect">
            <a:avLst/>
          </a:prstGeom>
          <a:noFill/>
          <a:ln w="25400"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6986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2615"/>
            <a:ext cx="7772400" cy="460886"/>
          </a:xfrm>
        </p:spPr>
        <p:txBody>
          <a:bodyPr>
            <a:normAutofit fontScale="90000"/>
          </a:bodyPr>
          <a:lstStyle/>
          <a:p>
            <a:r>
              <a:rPr lang="en-US" sz="3200" b="1" dirty="0"/>
              <a:t>Literature review </a:t>
            </a:r>
            <a:r>
              <a:rPr lang="en-US" sz="2700" dirty="0"/>
              <a:t>(</a:t>
            </a:r>
            <a:r>
              <a:rPr lang="en-US" sz="2700" dirty="0" err="1"/>
              <a:t>gps</a:t>
            </a:r>
            <a:r>
              <a:rPr lang="en-US" sz="2700" dirty="0"/>
              <a:t> trajectory compression)</a:t>
            </a:r>
            <a:endParaRPr lang="en-US" sz="3200" dirty="0"/>
          </a:p>
        </p:txBody>
      </p:sp>
      <p:pic>
        <p:nvPicPr>
          <p:cNvPr id="3" name="Picture 2" descr="Google Scholar search results for &quot;compression gps trajectory&quot; showing research articles and filter options.">
            <a:extLst>
              <a:ext uri="{FF2B5EF4-FFF2-40B4-BE49-F238E27FC236}">
                <a16:creationId xmlns:a16="http://schemas.microsoft.com/office/drawing/2014/main" id="{60C54CC9-04FD-4552-A233-C1ABDBA41F55}"/>
              </a:ext>
            </a:extLst>
          </p:cNvPr>
          <p:cNvPicPr>
            <a:picLocks noChangeAspect="1"/>
          </p:cNvPicPr>
          <p:nvPr/>
        </p:nvPicPr>
        <p:blipFill>
          <a:blip r:embed="rId2"/>
          <a:stretch>
            <a:fillRect/>
          </a:stretch>
        </p:blipFill>
        <p:spPr>
          <a:xfrm>
            <a:off x="1452110" y="666500"/>
            <a:ext cx="6026908" cy="5165921"/>
          </a:xfrm>
          <a:prstGeom prst="rect">
            <a:avLst/>
          </a:prstGeom>
        </p:spPr>
      </p:pic>
      <p:sp>
        <p:nvSpPr>
          <p:cNvPr id="4" name="Rectangle 3">
            <a:extLst>
              <a:ext uri="{FF2B5EF4-FFF2-40B4-BE49-F238E27FC236}">
                <a16:creationId xmlns:a16="http://schemas.microsoft.com/office/drawing/2014/main" id="{5A44A95D-5FF1-41C7-879A-4A093681068E}"/>
              </a:ext>
              <a:ext uri="{C183D7F6-B498-43B3-948B-1728B52AA6E4}">
                <adec:decorative xmlns:adec="http://schemas.microsoft.com/office/drawing/2017/decorative" val="1"/>
              </a:ext>
            </a:extLst>
          </p:cNvPr>
          <p:cNvSpPr/>
          <p:nvPr/>
        </p:nvSpPr>
        <p:spPr>
          <a:xfrm>
            <a:off x="3014133" y="1524903"/>
            <a:ext cx="4464885" cy="97084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2BBF00A-FCE9-4DA6-89AD-79B40F3744F7}"/>
              </a:ext>
              <a:ext uri="{C183D7F6-B498-43B3-948B-1728B52AA6E4}">
                <adec:decorative xmlns:adec="http://schemas.microsoft.com/office/drawing/2017/decorative" val="1"/>
              </a:ext>
            </a:extLst>
          </p:cNvPr>
          <p:cNvSpPr/>
          <p:nvPr/>
        </p:nvSpPr>
        <p:spPr>
          <a:xfrm>
            <a:off x="3014132" y="3890731"/>
            <a:ext cx="4464885" cy="97084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2374DF-3F3E-4C7F-B832-6629FE50CFB3}"/>
              </a:ext>
              <a:ext uri="{C183D7F6-B498-43B3-948B-1728B52AA6E4}">
                <adec:decorative xmlns:adec="http://schemas.microsoft.com/office/drawing/2017/decorative" val="1"/>
              </a:ext>
            </a:extLst>
          </p:cNvPr>
          <p:cNvSpPr/>
          <p:nvPr/>
        </p:nvSpPr>
        <p:spPr>
          <a:xfrm>
            <a:off x="3014133" y="5059937"/>
            <a:ext cx="4464885" cy="97084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26970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502AD-DF6C-42C9-8D3E-410D273262EC}"/>
              </a:ext>
            </a:extLst>
          </p:cNvPr>
          <p:cNvSpPr>
            <a:spLocks noGrp="1"/>
          </p:cNvSpPr>
          <p:nvPr>
            <p:ph type="title"/>
          </p:nvPr>
        </p:nvSpPr>
        <p:spPr>
          <a:xfrm>
            <a:off x="185578" y="280150"/>
            <a:ext cx="8528764" cy="780151"/>
          </a:xfrm>
        </p:spPr>
        <p:txBody>
          <a:bodyPr/>
          <a:lstStyle/>
          <a:p>
            <a:r>
              <a:rPr lang="en-US" b="1" dirty="0"/>
              <a:t>Literature Review: </a:t>
            </a:r>
            <a:r>
              <a:rPr lang="en-US" dirty="0"/>
              <a:t>GPS trajectory synonyms, e.g., curve</a:t>
            </a:r>
          </a:p>
        </p:txBody>
      </p:sp>
      <p:sp>
        <p:nvSpPr>
          <p:cNvPr id="4" name="Slide Number Placeholder 3">
            <a:extLst>
              <a:ext uri="{FF2B5EF4-FFF2-40B4-BE49-F238E27FC236}">
                <a16:creationId xmlns:a16="http://schemas.microsoft.com/office/drawing/2014/main" id="{92DB54B1-F1E0-4D3D-9726-7FEB1A7CB74D}"/>
              </a:ext>
            </a:extLst>
          </p:cNvPr>
          <p:cNvSpPr>
            <a:spLocks noGrp="1"/>
          </p:cNvSpPr>
          <p:nvPr>
            <p:ph type="sldNum" sz="quarter" idx="11"/>
          </p:nvPr>
        </p:nvSpPr>
        <p:spPr/>
        <p:txBody>
          <a:bodyPr/>
          <a:lstStyle/>
          <a:p>
            <a:fld id="{E4D37B5F-ABCF-48FC-8FD3-F3890A2DD608}" type="slidenum">
              <a:rPr lang="en-US" smtClean="0"/>
              <a:pPr/>
              <a:t>46</a:t>
            </a:fld>
            <a:endParaRPr lang="en-US"/>
          </a:p>
        </p:txBody>
      </p:sp>
      <p:pic>
        <p:nvPicPr>
          <p:cNvPr id="8" name="Picture 7" descr="Google Scholar search results for &quot;curve minimum line segments&quot; showing articles and filter options.">
            <a:extLst>
              <a:ext uri="{FF2B5EF4-FFF2-40B4-BE49-F238E27FC236}">
                <a16:creationId xmlns:a16="http://schemas.microsoft.com/office/drawing/2014/main" id="{8B5E3395-F62D-4112-9A35-2C7767F24912}"/>
              </a:ext>
            </a:extLst>
          </p:cNvPr>
          <p:cNvPicPr>
            <a:picLocks noChangeAspect="1"/>
          </p:cNvPicPr>
          <p:nvPr/>
        </p:nvPicPr>
        <p:blipFill>
          <a:blip r:embed="rId3"/>
          <a:stretch>
            <a:fillRect/>
          </a:stretch>
        </p:blipFill>
        <p:spPr>
          <a:xfrm>
            <a:off x="354780" y="1060301"/>
            <a:ext cx="8124825" cy="3914775"/>
          </a:xfrm>
          <a:prstGeom prst="rect">
            <a:avLst/>
          </a:prstGeom>
        </p:spPr>
      </p:pic>
      <p:sp>
        <p:nvSpPr>
          <p:cNvPr id="5" name="Rectangle 4">
            <a:extLst>
              <a:ext uri="{FF2B5EF4-FFF2-40B4-BE49-F238E27FC236}">
                <a16:creationId xmlns:a16="http://schemas.microsoft.com/office/drawing/2014/main" id="{96F68B40-AF6E-1345-A91A-4B2C7E7EE257}"/>
              </a:ext>
              <a:ext uri="{C183D7F6-B498-43B3-948B-1728B52AA6E4}">
                <adec:decorative xmlns:adec="http://schemas.microsoft.com/office/drawing/2017/decorative" val="1"/>
              </a:ext>
            </a:extLst>
          </p:cNvPr>
          <p:cNvSpPr/>
          <p:nvPr/>
        </p:nvSpPr>
        <p:spPr>
          <a:xfrm>
            <a:off x="2540407" y="2046843"/>
            <a:ext cx="5939198" cy="1324318"/>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76741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784B4B8-49AC-4135-9D93-E50318DEE726}"/>
              </a:ext>
            </a:extLst>
          </p:cNvPr>
          <p:cNvSpPr>
            <a:spLocks noGrp="1" noChangeArrowheads="1"/>
          </p:cNvSpPr>
          <p:nvPr>
            <p:ph type="title"/>
          </p:nvPr>
        </p:nvSpPr>
        <p:spPr>
          <a:xfrm>
            <a:off x="685800" y="280151"/>
            <a:ext cx="7772400" cy="561098"/>
          </a:xfrm>
        </p:spPr>
        <p:txBody>
          <a:bodyPr/>
          <a:lstStyle/>
          <a:p>
            <a:pPr eaLnBrk="1" hangingPunct="1"/>
            <a:r>
              <a:rPr lang="en-US" altLang="en-US" b="1" dirty="0"/>
              <a:t>Resources for Literature Search</a:t>
            </a:r>
          </a:p>
        </p:txBody>
      </p:sp>
      <p:sp>
        <p:nvSpPr>
          <p:cNvPr id="4099" name="Rectangle 3">
            <a:extLst>
              <a:ext uri="{FF2B5EF4-FFF2-40B4-BE49-F238E27FC236}">
                <a16:creationId xmlns:a16="http://schemas.microsoft.com/office/drawing/2014/main" id="{74B97A28-F9CD-415D-9B9E-0D51D005E27C}"/>
              </a:ext>
            </a:extLst>
          </p:cNvPr>
          <p:cNvSpPr>
            <a:spLocks noGrp="1" noChangeArrowheads="1"/>
          </p:cNvSpPr>
          <p:nvPr>
            <p:ph idx="1"/>
          </p:nvPr>
        </p:nvSpPr>
        <p:spPr>
          <a:xfrm>
            <a:off x="588264" y="841249"/>
            <a:ext cx="7772400" cy="4791455"/>
          </a:xfrm>
        </p:spPr>
        <p:txBody>
          <a:bodyPr>
            <a:normAutofit lnSpcReduction="10000"/>
          </a:bodyPr>
          <a:lstStyle/>
          <a:p>
            <a:pPr eaLnBrk="1" hangingPunct="1">
              <a:lnSpc>
                <a:spcPct val="80000"/>
              </a:lnSpc>
            </a:pPr>
            <a:r>
              <a:rPr lang="en-US" altLang="en-US" sz="2000" dirty="0"/>
              <a:t>Sources</a:t>
            </a:r>
          </a:p>
          <a:p>
            <a:pPr lvl="1" eaLnBrk="1" hangingPunct="1">
              <a:lnSpc>
                <a:spcPct val="80000"/>
              </a:lnSpc>
            </a:pPr>
            <a:r>
              <a:rPr lang="en-US" altLang="en-US" sz="1800" dirty="0"/>
              <a:t>Databases allowing keyword search</a:t>
            </a:r>
          </a:p>
          <a:p>
            <a:pPr lvl="2" eaLnBrk="1" hangingPunct="1">
              <a:lnSpc>
                <a:spcPct val="80000"/>
              </a:lnSpc>
            </a:pPr>
            <a:r>
              <a:rPr lang="en-US" altLang="en-US" sz="1600" dirty="0"/>
              <a:t>Use many different keywords related to a concept</a:t>
            </a:r>
          </a:p>
          <a:p>
            <a:pPr lvl="2" eaLnBrk="1" hangingPunct="1">
              <a:lnSpc>
                <a:spcPct val="80000"/>
              </a:lnSpc>
            </a:pPr>
            <a:r>
              <a:rPr lang="en-US" altLang="en-US" sz="1600" dirty="0"/>
              <a:t>Ex. Google Scholar, DBLP, </a:t>
            </a:r>
            <a:r>
              <a:rPr lang="en-US" altLang="en-US" sz="1600" dirty="0" err="1"/>
              <a:t>Citeseer</a:t>
            </a:r>
            <a:endParaRPr lang="en-US" altLang="en-US" sz="1600" dirty="0"/>
          </a:p>
          <a:p>
            <a:pPr lvl="1" eaLnBrk="1" hangingPunct="1">
              <a:lnSpc>
                <a:spcPct val="80000"/>
              </a:lnSpc>
            </a:pPr>
            <a:r>
              <a:rPr lang="en-US" altLang="en-US" sz="1800" dirty="0"/>
              <a:t>Journals, Conference Proceedings</a:t>
            </a:r>
          </a:p>
          <a:p>
            <a:pPr lvl="2" eaLnBrk="1" hangingPunct="1">
              <a:lnSpc>
                <a:spcPct val="80000"/>
              </a:lnSpc>
            </a:pPr>
            <a:r>
              <a:rPr lang="en-US" altLang="en-US" sz="1600" dirty="0"/>
              <a:t>Browse the tables of content</a:t>
            </a:r>
          </a:p>
          <a:p>
            <a:pPr lvl="2" eaLnBrk="1" hangingPunct="1">
              <a:lnSpc>
                <a:spcPct val="80000"/>
              </a:lnSpc>
            </a:pPr>
            <a:r>
              <a:rPr lang="en-US" altLang="en-US" sz="1600" dirty="0"/>
              <a:t>Ex. Digital Libraries from ACM, IEEE</a:t>
            </a:r>
          </a:p>
          <a:p>
            <a:pPr lvl="1" eaLnBrk="1" hangingPunct="1">
              <a:lnSpc>
                <a:spcPct val="80000"/>
              </a:lnSpc>
            </a:pPr>
            <a:r>
              <a:rPr lang="en-US" altLang="en-US" sz="1800" dirty="0"/>
              <a:t>Survey papers, overview articles</a:t>
            </a:r>
          </a:p>
          <a:p>
            <a:pPr lvl="2" eaLnBrk="1" hangingPunct="1">
              <a:lnSpc>
                <a:spcPct val="80000"/>
              </a:lnSpc>
            </a:pPr>
            <a:r>
              <a:rPr lang="en-US" altLang="en-US" sz="1600" dirty="0"/>
              <a:t>Dedicated source: ACM Computing surveys, </a:t>
            </a:r>
            <a:r>
              <a:rPr lang="en-US" altLang="en-US" sz="1600" dirty="0" err="1"/>
              <a:t>wikipedia</a:t>
            </a:r>
            <a:endParaRPr lang="en-US" altLang="en-US" sz="1600" dirty="0"/>
          </a:p>
          <a:p>
            <a:pPr lvl="2" eaLnBrk="1" hangingPunct="1">
              <a:lnSpc>
                <a:spcPct val="80000"/>
              </a:lnSpc>
            </a:pPr>
            <a:r>
              <a:rPr lang="en-US" altLang="en-US" sz="1600" dirty="0"/>
              <a:t>Other sources: Many other journals may publish survey papers</a:t>
            </a:r>
          </a:p>
          <a:p>
            <a:pPr lvl="1" eaLnBrk="1" hangingPunct="1">
              <a:lnSpc>
                <a:spcPct val="80000"/>
              </a:lnSpc>
            </a:pPr>
            <a:r>
              <a:rPr lang="en-US" altLang="en-US" sz="1800" dirty="0"/>
              <a:t>Subject matter experts</a:t>
            </a:r>
          </a:p>
          <a:p>
            <a:pPr lvl="2" eaLnBrk="1" hangingPunct="1">
              <a:lnSpc>
                <a:spcPct val="80000"/>
              </a:lnSpc>
            </a:pPr>
            <a:r>
              <a:rPr lang="en-US" altLang="en-US" sz="1600" dirty="0"/>
              <a:t>Identify key researchers working in related areas</a:t>
            </a:r>
          </a:p>
          <a:p>
            <a:pPr lvl="2" eaLnBrk="1" hangingPunct="1">
              <a:lnSpc>
                <a:spcPct val="80000"/>
              </a:lnSpc>
            </a:pPr>
            <a:r>
              <a:rPr lang="en-US" altLang="en-US" sz="1600" dirty="0"/>
              <a:t>Seek advice on related work </a:t>
            </a:r>
          </a:p>
          <a:p>
            <a:pPr lvl="1">
              <a:lnSpc>
                <a:spcPct val="80000"/>
              </a:lnSpc>
            </a:pPr>
            <a:r>
              <a:rPr lang="en-US" altLang="en-US" sz="1750" dirty="0">
                <a:solidFill>
                  <a:srgbClr val="FF0000"/>
                </a:solidFill>
              </a:rPr>
              <a:t>Completeness</a:t>
            </a:r>
          </a:p>
          <a:p>
            <a:pPr eaLnBrk="1" hangingPunct="1">
              <a:lnSpc>
                <a:spcPct val="80000"/>
              </a:lnSpc>
            </a:pPr>
            <a:endParaRPr lang="en-US" altLang="en-US" sz="2000" dirty="0"/>
          </a:p>
          <a:p>
            <a:pPr eaLnBrk="1" hangingPunct="1">
              <a:lnSpc>
                <a:spcPct val="80000"/>
              </a:lnSpc>
            </a:pPr>
            <a:r>
              <a:rPr lang="en-US" altLang="en-US" sz="2000" dirty="0"/>
              <a:t>Reading at different levels</a:t>
            </a:r>
          </a:p>
          <a:p>
            <a:pPr lvl="1" eaLnBrk="1" hangingPunct="1">
              <a:lnSpc>
                <a:spcPct val="80000"/>
              </a:lnSpc>
            </a:pPr>
            <a:r>
              <a:rPr lang="en-US" altLang="en-US" sz="1800" dirty="0"/>
              <a:t>Review titles and abstracts of several papers</a:t>
            </a:r>
          </a:p>
          <a:p>
            <a:pPr lvl="1" eaLnBrk="1" hangingPunct="1">
              <a:lnSpc>
                <a:spcPct val="80000"/>
              </a:lnSpc>
            </a:pPr>
            <a:r>
              <a:rPr lang="en-US" altLang="en-US" sz="1800" dirty="0"/>
              <a:t>Identify critical elements like contributions</a:t>
            </a:r>
          </a:p>
          <a:p>
            <a:pPr lvl="1" eaLnBrk="1" hangingPunct="1">
              <a:lnSpc>
                <a:spcPct val="80000"/>
              </a:lnSpc>
            </a:pPr>
            <a:r>
              <a:rPr lang="en-US" altLang="en-US" sz="1800" dirty="0"/>
              <a:t>Select subset of relevant papers for detailed reading </a:t>
            </a:r>
          </a:p>
          <a:p>
            <a:pPr lvl="1" eaLnBrk="1" hangingPunct="1">
              <a:lnSpc>
                <a:spcPct val="80000"/>
              </a:lnSpc>
            </a:pPr>
            <a:endParaRPr lang="en-US" altLang="en-US" sz="1800" dirty="0"/>
          </a:p>
        </p:txBody>
      </p:sp>
    </p:spTree>
    <p:extLst>
      <p:ext uri="{BB962C8B-B14F-4D97-AF65-F5344CB8AC3E}">
        <p14:creationId xmlns:p14="http://schemas.microsoft.com/office/powerpoint/2010/main" val="249533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9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99">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99">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99">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99">
                                            <p:txEl>
                                              <p:pRg st="16" end="1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99">
                                            <p:txEl>
                                              <p:pRg st="17" end="1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99">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8F8FB-7078-4887-ADFC-12FCB4DC0980}"/>
              </a:ext>
            </a:extLst>
          </p:cNvPr>
          <p:cNvSpPr>
            <a:spLocks noGrp="1"/>
          </p:cNvSpPr>
          <p:nvPr>
            <p:ph type="title"/>
          </p:nvPr>
        </p:nvSpPr>
        <p:spPr>
          <a:xfrm>
            <a:off x="685800" y="280151"/>
            <a:ext cx="7772400" cy="550208"/>
          </a:xfrm>
        </p:spPr>
        <p:txBody>
          <a:bodyPr/>
          <a:lstStyle/>
          <a:p>
            <a:r>
              <a:rPr lang="en-US" b="1" dirty="0"/>
              <a:t>A Simple Decision Table and Tree</a:t>
            </a:r>
          </a:p>
        </p:txBody>
      </p:sp>
      <p:sp>
        <p:nvSpPr>
          <p:cNvPr id="4" name="Slide Number Placeholder 3">
            <a:extLst>
              <a:ext uri="{FF2B5EF4-FFF2-40B4-BE49-F238E27FC236}">
                <a16:creationId xmlns:a16="http://schemas.microsoft.com/office/drawing/2014/main" id="{D3333F78-5F71-41D1-A7AA-207358CDE530}"/>
              </a:ext>
            </a:extLst>
          </p:cNvPr>
          <p:cNvSpPr>
            <a:spLocks noGrp="1"/>
          </p:cNvSpPr>
          <p:nvPr>
            <p:ph type="sldNum" sz="quarter" idx="11"/>
          </p:nvPr>
        </p:nvSpPr>
        <p:spPr/>
        <p:txBody>
          <a:bodyPr/>
          <a:lstStyle/>
          <a:p>
            <a:fld id="{E4D37B5F-ABCF-48FC-8FD3-F3890A2DD608}" type="slidenum">
              <a:rPr lang="en-US" smtClean="0"/>
              <a:pPr/>
              <a:t>48</a:t>
            </a:fld>
            <a:endParaRPr lang="en-US"/>
          </a:p>
        </p:txBody>
      </p:sp>
      <p:graphicFrame>
        <p:nvGraphicFramePr>
          <p:cNvPr id="41" name="Table 4">
            <a:extLst>
              <a:ext uri="{FF2B5EF4-FFF2-40B4-BE49-F238E27FC236}">
                <a16:creationId xmlns:a16="http://schemas.microsoft.com/office/drawing/2014/main" id="{4012CAE6-CC9B-AA40-8EC1-2A989048E91D}"/>
              </a:ext>
            </a:extLst>
          </p:cNvPr>
          <p:cNvGraphicFramePr>
            <a:graphicFrameLocks noGrp="1"/>
          </p:cNvGraphicFramePr>
          <p:nvPr>
            <p:extLst>
              <p:ext uri="{D42A27DB-BD31-4B8C-83A1-F6EECF244321}">
                <p14:modId xmlns:p14="http://schemas.microsoft.com/office/powerpoint/2010/main" val="2269327923"/>
              </p:ext>
            </p:extLst>
          </p:nvPr>
        </p:nvGraphicFramePr>
        <p:xfrm>
          <a:off x="354779" y="872347"/>
          <a:ext cx="8418516" cy="1926408"/>
        </p:xfrm>
        <a:graphic>
          <a:graphicData uri="http://schemas.openxmlformats.org/drawingml/2006/table">
            <a:tbl>
              <a:tblPr firstRow="1" bandRow="1">
                <a:tableStyleId>{5C22544A-7EE6-4342-B048-85BDC9FD1C3A}</a:tableStyleId>
              </a:tblPr>
              <a:tblGrid>
                <a:gridCol w="2119530">
                  <a:extLst>
                    <a:ext uri="{9D8B030D-6E8A-4147-A177-3AD203B41FA5}">
                      <a16:colId xmlns:a16="http://schemas.microsoft.com/office/drawing/2014/main" val="4054722119"/>
                    </a:ext>
                  </a:extLst>
                </a:gridCol>
                <a:gridCol w="738448">
                  <a:extLst>
                    <a:ext uri="{9D8B030D-6E8A-4147-A177-3AD203B41FA5}">
                      <a16:colId xmlns:a16="http://schemas.microsoft.com/office/drawing/2014/main" val="3466399199"/>
                    </a:ext>
                  </a:extLst>
                </a:gridCol>
                <a:gridCol w="1767016">
                  <a:extLst>
                    <a:ext uri="{9D8B030D-6E8A-4147-A177-3AD203B41FA5}">
                      <a16:colId xmlns:a16="http://schemas.microsoft.com/office/drawing/2014/main" val="1003347112"/>
                    </a:ext>
                  </a:extLst>
                </a:gridCol>
                <a:gridCol w="1120620">
                  <a:extLst>
                    <a:ext uri="{9D8B030D-6E8A-4147-A177-3AD203B41FA5}">
                      <a16:colId xmlns:a16="http://schemas.microsoft.com/office/drawing/2014/main" val="3591305046"/>
                    </a:ext>
                  </a:extLst>
                </a:gridCol>
                <a:gridCol w="1213138">
                  <a:extLst>
                    <a:ext uri="{9D8B030D-6E8A-4147-A177-3AD203B41FA5}">
                      <a16:colId xmlns:a16="http://schemas.microsoft.com/office/drawing/2014/main" val="3118323834"/>
                    </a:ext>
                  </a:extLst>
                </a:gridCol>
                <a:gridCol w="1459764">
                  <a:extLst>
                    <a:ext uri="{9D8B030D-6E8A-4147-A177-3AD203B41FA5}">
                      <a16:colId xmlns:a16="http://schemas.microsoft.com/office/drawing/2014/main" val="3202702234"/>
                    </a:ext>
                  </a:extLst>
                </a:gridCol>
              </a:tblGrid>
              <a:tr h="157920">
                <a:tc>
                  <a:txBody>
                    <a:bodyPr/>
                    <a:lstStyle/>
                    <a:p>
                      <a:pPr algn="ctr"/>
                      <a:endParaRPr lang="en-US" sz="1400" dirty="0">
                        <a:solidFill>
                          <a:schemeClr val="tx1"/>
                        </a:solidFill>
                        <a:latin typeface="Arial" panose="020B0604020202020204" pitchFamily="34" charset="0"/>
                        <a:cs typeface="Arial" panose="020B0604020202020204" pitchFamily="34" charset="0"/>
                      </a:endParaRPr>
                    </a:p>
                  </a:txBody>
                  <a:tcPr marL="68580" marR="68580" marT="34290" marB="34290"/>
                </a:tc>
                <a:tc rowSpan="2">
                  <a:txBody>
                    <a:bodyPr/>
                    <a:lstStyle/>
                    <a:p>
                      <a:pPr algn="ctr"/>
                      <a:r>
                        <a:rPr lang="en-US" sz="1400" b="0" dirty="0">
                          <a:solidFill>
                            <a:schemeClr val="tx1"/>
                          </a:solidFill>
                          <a:latin typeface="Arial" panose="020B0604020202020204" pitchFamily="34" charset="0"/>
                          <a:cs typeface="Arial" panose="020B0604020202020204" pitchFamily="34" charset="0"/>
                        </a:rPr>
                        <a:t>Delta</a:t>
                      </a:r>
                    </a:p>
                  </a:txBody>
                  <a:tcPr marL="68580" marR="68580" marT="34290" marB="34290"/>
                </a:tc>
                <a:tc rowSpan="2">
                  <a:txBody>
                    <a:bodyPr/>
                    <a:lstStyle/>
                    <a:p>
                      <a:pPr algn="ctr"/>
                      <a:r>
                        <a:rPr lang="en-US" sz="1400" b="0" dirty="0">
                          <a:solidFill>
                            <a:srgbClr val="7E0000"/>
                          </a:solidFill>
                          <a:latin typeface="Arial" panose="020B0604020202020204" pitchFamily="34" charset="0"/>
                          <a:cs typeface="Arial" panose="020B0604020202020204" pitchFamily="34" charset="0"/>
                        </a:rPr>
                        <a:t>Proposed</a:t>
                      </a:r>
                    </a:p>
                    <a:p>
                      <a:pPr algn="ctr"/>
                      <a:r>
                        <a:rPr lang="en-US" sz="1400" b="0" dirty="0">
                          <a:solidFill>
                            <a:srgbClr val="7E0000"/>
                          </a:solidFill>
                          <a:latin typeface="Arial" panose="020B0604020202020204" pitchFamily="34" charset="0"/>
                          <a:cs typeface="Arial" panose="020B0604020202020204" pitchFamily="34" charset="0"/>
                        </a:rPr>
                        <a:t>(</a:t>
                      </a:r>
                      <a:r>
                        <a:rPr lang="en-US" sz="1400" b="0" dirty="0" err="1">
                          <a:solidFill>
                            <a:srgbClr val="7E0000"/>
                          </a:solidFill>
                          <a:latin typeface="Arial" panose="020B0604020202020204" pitchFamily="34" charset="0"/>
                          <a:cs typeface="Arial" panose="020B0604020202020204" pitchFamily="34" charset="0"/>
                        </a:rPr>
                        <a:t>Trajic</a:t>
                      </a:r>
                      <a:r>
                        <a:rPr lang="en-US" sz="1400" b="0" dirty="0">
                          <a:solidFill>
                            <a:srgbClr val="7E0000"/>
                          </a:solidFill>
                          <a:latin typeface="Arial" panose="020B0604020202020204" pitchFamily="34" charset="0"/>
                          <a:cs typeface="Arial" panose="020B0604020202020204" pitchFamily="34" charset="0"/>
                        </a:rPr>
                        <a:t>)</a:t>
                      </a:r>
                    </a:p>
                  </a:txBody>
                  <a:tcPr marL="68580" marR="68580" marT="34290" marB="34290"/>
                </a:tc>
                <a:tc gridSpan="3">
                  <a:txBody>
                    <a:bodyPr/>
                    <a:lstStyle/>
                    <a:p>
                      <a:pPr algn="ctr"/>
                      <a:r>
                        <a:rPr lang="en-US" sz="1400" b="0" dirty="0">
                          <a:solidFill>
                            <a:schemeClr val="tx1"/>
                          </a:solidFill>
                          <a:latin typeface="Arial" panose="020B0604020202020204" pitchFamily="34" charset="0"/>
                          <a:cs typeface="Arial" panose="020B0604020202020204" pitchFamily="34" charset="0"/>
                        </a:rPr>
                        <a:t>Line Generalization</a:t>
                      </a:r>
                    </a:p>
                  </a:txBody>
                  <a:tcPr marL="68580" marR="68580" marT="34290" marB="34290"/>
                </a:tc>
                <a:tc hMerge="1">
                  <a:txBody>
                    <a:bodyPr/>
                    <a:lstStyle/>
                    <a:p>
                      <a:pPr algn="ctr"/>
                      <a:endParaRPr lang="en-US" sz="1400" b="0" dirty="0">
                        <a:solidFill>
                          <a:schemeClr val="tx1"/>
                        </a:solidFill>
                        <a:latin typeface="Arial" panose="020B0604020202020204" pitchFamily="34" charset="0"/>
                        <a:cs typeface="Arial" panose="020B0604020202020204" pitchFamily="34" charset="0"/>
                      </a:endParaRPr>
                    </a:p>
                  </a:txBody>
                  <a:tcPr marL="68580" marR="68580" marT="34290" marB="34290"/>
                </a:tc>
                <a:tc hMerge="1">
                  <a:txBody>
                    <a:bodyPr/>
                    <a:lstStyle/>
                    <a:p>
                      <a:pPr algn="ctr"/>
                      <a:endParaRPr lang="en-US" sz="1400" b="0" dirty="0">
                        <a:solidFill>
                          <a:schemeClr val="tx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134693778"/>
                  </a:ext>
                </a:extLst>
              </a:tr>
              <a:tr h="157920">
                <a:tc>
                  <a:txBody>
                    <a:bodyPr/>
                    <a:lstStyle/>
                    <a:p>
                      <a:pPr algn="ctr"/>
                      <a:r>
                        <a:rPr lang="en-US" sz="1400" dirty="0">
                          <a:solidFill>
                            <a:schemeClr val="tx1"/>
                          </a:solidFill>
                          <a:latin typeface="Arial" panose="020B0604020202020204" pitchFamily="34" charset="0"/>
                          <a:cs typeface="Arial" panose="020B0604020202020204" pitchFamily="34" charset="0"/>
                        </a:rPr>
                        <a:t>Criteria</a:t>
                      </a:r>
                    </a:p>
                  </a:txBody>
                  <a:tcPr marL="68580" marR="68580" marT="34290" marB="34290"/>
                </a:tc>
                <a:tc vMerge="1">
                  <a:txBody>
                    <a:bodyPr/>
                    <a:lstStyle/>
                    <a:p>
                      <a:pPr algn="ctr"/>
                      <a:endParaRPr lang="en-US" sz="1400" b="0" dirty="0">
                        <a:solidFill>
                          <a:schemeClr val="tx1"/>
                        </a:solidFill>
                        <a:latin typeface="Arial" panose="020B0604020202020204" pitchFamily="34" charset="0"/>
                        <a:cs typeface="Arial" panose="020B0604020202020204" pitchFamily="34" charset="0"/>
                      </a:endParaRPr>
                    </a:p>
                  </a:txBody>
                  <a:tcPr marL="68580" marR="68580" marT="34290" marB="34290"/>
                </a:tc>
                <a:tc vMerge="1">
                  <a:txBody>
                    <a:bodyPr/>
                    <a:lstStyle/>
                    <a:p>
                      <a:pPr algn="ctr"/>
                      <a:endParaRPr lang="en-US" sz="1400" b="0" dirty="0">
                        <a:solidFill>
                          <a:schemeClr val="tx1"/>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n-US" sz="1400" b="0" dirty="0">
                          <a:solidFill>
                            <a:schemeClr val="tx1"/>
                          </a:solidFill>
                          <a:latin typeface="Arial" panose="020B0604020202020204" pitchFamily="34" charset="0"/>
                          <a:cs typeface="Arial" panose="020B0604020202020204" pitchFamily="34" charset="0"/>
                        </a:rPr>
                        <a:t>Douglas </a:t>
                      </a:r>
                      <a:r>
                        <a:rPr lang="en-US" sz="1400" b="0" dirty="0" err="1">
                          <a:solidFill>
                            <a:schemeClr val="tx1"/>
                          </a:solidFill>
                          <a:latin typeface="Arial" panose="020B0604020202020204" pitchFamily="34" charset="0"/>
                          <a:cs typeface="Arial" panose="020B0604020202020204" pitchFamily="34" charset="0"/>
                        </a:rPr>
                        <a:t>Peucker</a:t>
                      </a:r>
                      <a:endParaRPr lang="en-US" sz="1400" b="0" dirty="0">
                        <a:solidFill>
                          <a:schemeClr val="tx1"/>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n-US" sz="1400" b="0" dirty="0">
                          <a:solidFill>
                            <a:schemeClr val="tx1"/>
                          </a:solidFill>
                          <a:latin typeface="Arial" panose="020B0604020202020204" pitchFamily="34" charset="0"/>
                          <a:cs typeface="Arial" panose="020B0604020202020204" pitchFamily="34" charset="0"/>
                        </a:rPr>
                        <a:t>Chan 2012</a:t>
                      </a:r>
                    </a:p>
                  </a:txBody>
                  <a:tcPr marL="68580" marR="68580" marT="34290" marB="34290"/>
                </a:tc>
                <a:tc>
                  <a:txBody>
                    <a:bodyPr/>
                    <a:lstStyle/>
                    <a:p>
                      <a:pPr algn="ctr"/>
                      <a:r>
                        <a:rPr lang="en-US" sz="1400" b="0" dirty="0" err="1">
                          <a:solidFill>
                            <a:schemeClr val="tx1"/>
                          </a:solidFill>
                          <a:latin typeface="Arial" panose="020B0604020202020204" pitchFamily="34" charset="0"/>
                          <a:cs typeface="Arial" panose="020B0604020202020204" pitchFamily="34" charset="0"/>
                        </a:rPr>
                        <a:t>Hersberger</a:t>
                      </a:r>
                      <a:r>
                        <a:rPr lang="en-US" sz="1400" b="0" dirty="0">
                          <a:solidFill>
                            <a:schemeClr val="tx1"/>
                          </a:solidFill>
                          <a:latin typeface="Arial" panose="020B0604020202020204" pitchFamily="34" charset="0"/>
                          <a:cs typeface="Arial" panose="020B0604020202020204" pitchFamily="34" charset="0"/>
                        </a:rPr>
                        <a:t> 1992</a:t>
                      </a:r>
                    </a:p>
                  </a:txBody>
                  <a:tcPr marL="68580" marR="68580" marT="34290" marB="34290"/>
                </a:tc>
                <a:extLst>
                  <a:ext uri="{0D108BD9-81ED-4DB2-BD59-A6C34878D82A}">
                    <a16:rowId xmlns:a16="http://schemas.microsoft.com/office/drawing/2014/main" val="3858660803"/>
                  </a:ext>
                </a:extLst>
              </a:tr>
              <a:tr h="279596">
                <a:tc>
                  <a:txBody>
                    <a:bodyPr/>
                    <a:lstStyle/>
                    <a:p>
                      <a:pPr algn="ctr"/>
                      <a:r>
                        <a:rPr lang="en-US" sz="1400" b="0" dirty="0">
                          <a:solidFill>
                            <a:schemeClr val="tx1"/>
                          </a:solidFill>
                          <a:latin typeface="Arial" panose="020B0604020202020204" pitchFamily="34" charset="0"/>
                          <a:cs typeface="Arial" panose="020B0604020202020204" pitchFamily="34" charset="0"/>
                        </a:rPr>
                        <a:t>On-line?</a:t>
                      </a:r>
                    </a:p>
                  </a:txBody>
                  <a:tcPr marL="68580" marR="68580" marT="34290" marB="34290"/>
                </a:tc>
                <a:tc>
                  <a:txBody>
                    <a:bodyPr/>
                    <a:lstStyle/>
                    <a:p>
                      <a:pPr algn="ctr"/>
                      <a:r>
                        <a:rPr lang="en-US" sz="1400" dirty="0">
                          <a:latin typeface="Arial" panose="020B0604020202020204" pitchFamily="34" charset="0"/>
                          <a:cs typeface="Arial" panose="020B0604020202020204" pitchFamily="34" charset="0"/>
                        </a:rPr>
                        <a:t>yes</a:t>
                      </a:r>
                    </a:p>
                  </a:txBody>
                  <a:tcPr marL="68580" marR="68580" marT="34290" marB="34290"/>
                </a:tc>
                <a:tc>
                  <a:txBody>
                    <a:bodyPr/>
                    <a:lstStyle/>
                    <a:p>
                      <a:pPr algn="ctr"/>
                      <a:r>
                        <a:rPr lang="en-US" sz="1400" dirty="0">
                          <a:latin typeface="Arial" panose="020B0604020202020204" pitchFamily="34" charset="0"/>
                          <a:cs typeface="Arial" panose="020B0604020202020204" pitchFamily="34" charset="0"/>
                        </a:rPr>
                        <a:t>yes</a:t>
                      </a:r>
                    </a:p>
                  </a:txBody>
                  <a:tcPr marL="68580" marR="68580" marT="34290" marB="34290"/>
                </a:tc>
                <a:tc>
                  <a:txBody>
                    <a:bodyPr/>
                    <a:lstStyle/>
                    <a:p>
                      <a:pPr algn="ctr"/>
                      <a:r>
                        <a:rPr lang="en-US" sz="1400" dirty="0">
                          <a:latin typeface="Arial" panose="020B0604020202020204" pitchFamily="34" charset="0"/>
                          <a:cs typeface="Arial" panose="020B0604020202020204" pitchFamily="34" charset="0"/>
                        </a:rPr>
                        <a:t>no</a:t>
                      </a:r>
                    </a:p>
                  </a:txBody>
                  <a:tcPr marL="68580" marR="68580" marT="34290" marB="34290"/>
                </a:tc>
                <a:tc>
                  <a:txBody>
                    <a:bodyPr/>
                    <a:lstStyle/>
                    <a:p>
                      <a:pPr algn="ctr"/>
                      <a:r>
                        <a:rPr lang="en-US" sz="1400" b="1" dirty="0">
                          <a:latin typeface="Arial" panose="020B0604020202020204" pitchFamily="34" charset="0"/>
                          <a:cs typeface="Arial" panose="020B0604020202020204" pitchFamily="34" charset="0"/>
                        </a:rPr>
                        <a:t>no</a:t>
                      </a:r>
                    </a:p>
                  </a:txBody>
                  <a:tcPr marL="68580" marR="68580" marT="34290" marB="34290"/>
                </a:tc>
                <a:tc>
                  <a:txBody>
                    <a:bodyPr/>
                    <a:lstStyle/>
                    <a:p>
                      <a:pPr algn="ctr"/>
                      <a:endParaRPr lang="en-US" sz="1400" b="1"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902025366"/>
                  </a:ext>
                </a:extLst>
              </a:tr>
              <a:tr h="279596">
                <a:tc>
                  <a:txBody>
                    <a:bodyPr/>
                    <a:lstStyle/>
                    <a:p>
                      <a:pPr algn="ctr"/>
                      <a:r>
                        <a:rPr lang="en-US" sz="1400" b="0" dirty="0">
                          <a:solidFill>
                            <a:schemeClr val="tx1"/>
                          </a:solidFill>
                          <a:latin typeface="Arial" panose="020B0604020202020204" pitchFamily="34" charset="0"/>
                          <a:cs typeface="Arial" panose="020B0604020202020204" pitchFamily="34" charset="0"/>
                        </a:rPr>
                        <a:t>Preserve #points?</a:t>
                      </a:r>
                    </a:p>
                  </a:txBody>
                  <a:tcPr marL="68580" marR="68580" marT="34290" marB="34290"/>
                </a:tc>
                <a:tc>
                  <a:txBody>
                    <a:bodyPr/>
                    <a:lstStyle/>
                    <a:p>
                      <a:pPr algn="ctr"/>
                      <a:r>
                        <a:rPr lang="en-US" sz="1400" dirty="0">
                          <a:latin typeface="Arial" panose="020B0604020202020204" pitchFamily="34" charset="0"/>
                          <a:cs typeface="Arial" panose="020B0604020202020204" pitchFamily="34" charset="0"/>
                        </a:rPr>
                        <a:t>yes</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0C0"/>
                          </a:solidFill>
                          <a:latin typeface="Arial" panose="020B0604020202020204" pitchFamily="34" charset="0"/>
                          <a:cs typeface="Arial" panose="020B0604020202020204" pitchFamily="34" charset="0"/>
                        </a:rPr>
                        <a:t>yes</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0C0"/>
                          </a:solidFill>
                          <a:latin typeface="Arial" panose="020B0604020202020204" pitchFamily="34" charset="0"/>
                          <a:cs typeface="Arial" panose="020B0604020202020204" pitchFamily="34" charset="0"/>
                        </a:rPr>
                        <a:t>no</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70C0"/>
                          </a:solidFill>
                          <a:latin typeface="Arial" panose="020B0604020202020204" pitchFamily="34" charset="0"/>
                          <a:cs typeface="Arial" panose="020B0604020202020204" pitchFamily="34" charset="0"/>
                        </a:rPr>
                        <a:t>no</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rgbClr val="0070C0"/>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2747180501"/>
                  </a:ext>
                </a:extLst>
              </a:tr>
              <a:tr h="279596">
                <a:tc>
                  <a:txBody>
                    <a:bodyPr/>
                    <a:lstStyle/>
                    <a:p>
                      <a:pPr algn="ctr"/>
                      <a:r>
                        <a:rPr lang="en-US" sz="1400" b="0" dirty="0">
                          <a:solidFill>
                            <a:schemeClr val="tx1"/>
                          </a:solidFill>
                          <a:latin typeface="Arial" panose="020B0604020202020204" pitchFamily="34" charset="0"/>
                          <a:cs typeface="Arial" panose="020B0604020202020204" pitchFamily="34" charset="0"/>
                        </a:rPr>
                        <a:t>Time Complexity</a:t>
                      </a:r>
                    </a:p>
                  </a:txBody>
                  <a:tcPr marL="68580" marR="68580" marT="34290" marB="34290"/>
                </a:tc>
                <a:tc>
                  <a:txBody>
                    <a:bodyPr/>
                    <a:lstStyle/>
                    <a:p>
                      <a:pPr algn="ctr"/>
                      <a:r>
                        <a:rPr lang="en-US" sz="1400" dirty="0">
                          <a:solidFill>
                            <a:schemeClr val="tx1"/>
                          </a:solidFill>
                          <a:latin typeface="Arial" panose="020B0604020202020204" pitchFamily="34" charset="0"/>
                          <a:cs typeface="Arial" panose="020B0604020202020204" pitchFamily="34" charset="0"/>
                        </a:rPr>
                        <a:t>O(N)</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O(N)</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O(N^2)</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O(N^2)</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O(N log(N)</a:t>
                      </a:r>
                    </a:p>
                  </a:txBody>
                  <a:tcPr marL="68580" marR="68580" marT="34290" marB="34290"/>
                </a:tc>
                <a:extLst>
                  <a:ext uri="{0D108BD9-81ED-4DB2-BD59-A6C34878D82A}">
                    <a16:rowId xmlns:a16="http://schemas.microsoft.com/office/drawing/2014/main" val="3777833550"/>
                  </a:ext>
                </a:extLst>
              </a:tr>
              <a:tr h="303348">
                <a:tc>
                  <a:txBody>
                    <a:bodyPr/>
                    <a:lstStyle/>
                    <a:p>
                      <a:pPr algn="ctr"/>
                      <a:r>
                        <a:rPr lang="en-US" sz="1400" b="0" dirty="0">
                          <a:solidFill>
                            <a:schemeClr val="tx1"/>
                          </a:solidFill>
                          <a:latin typeface="Arial" panose="020B0604020202020204" pitchFamily="34" charset="0"/>
                          <a:cs typeface="Arial" panose="020B0604020202020204" pitchFamily="34" charset="0"/>
                        </a:rPr>
                        <a:t>Compression Quality</a:t>
                      </a:r>
                    </a:p>
                  </a:txBody>
                  <a:tcPr marL="68580" marR="68580" marT="34290" marB="34290"/>
                </a:tc>
                <a:tc>
                  <a:txBody>
                    <a:bodyPr/>
                    <a:lstStyle/>
                    <a:p>
                      <a:pPr algn="ctr"/>
                      <a:endParaRPr lang="en-US" sz="1400" dirty="0">
                        <a:solidFill>
                          <a:schemeClr val="tx1"/>
                        </a:solidFill>
                        <a:latin typeface="Arial" panose="020B0604020202020204" pitchFamily="34" charset="0"/>
                        <a:cs typeface="Arial" panose="020B0604020202020204" pitchFamily="34" charset="0"/>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Better than Delta</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Arial" panose="020B0604020202020204" pitchFamily="34" charset="0"/>
                        <a:cs typeface="Arial" panose="020B0604020202020204" pitchFamily="34" charset="0"/>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optimal</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2544595868"/>
                  </a:ext>
                </a:extLst>
              </a:tr>
            </a:tbl>
          </a:graphicData>
        </a:graphic>
      </p:graphicFrame>
      <p:sp>
        <p:nvSpPr>
          <p:cNvPr id="5" name="Rectangle 4">
            <a:extLst>
              <a:ext uri="{FF2B5EF4-FFF2-40B4-BE49-F238E27FC236}">
                <a16:creationId xmlns:a16="http://schemas.microsoft.com/office/drawing/2014/main" id="{A9B6F0E7-F9D6-41DC-90B7-2876EA0E3E61}"/>
              </a:ext>
            </a:extLst>
          </p:cNvPr>
          <p:cNvSpPr/>
          <p:nvPr/>
        </p:nvSpPr>
        <p:spPr>
          <a:xfrm>
            <a:off x="4559511" y="2996510"/>
            <a:ext cx="1774845" cy="338554"/>
          </a:xfrm>
          <a:prstGeom prst="rect">
            <a:avLst/>
          </a:prstGeom>
        </p:spPr>
        <p:txBody>
          <a:bodyPr wrap="square">
            <a:spAutoFit/>
          </a:bodyPr>
          <a:lstStyle/>
          <a:p>
            <a:r>
              <a:rPr lang="en-US" sz="1600" dirty="0"/>
              <a:t>On-line O(N) ?</a:t>
            </a:r>
          </a:p>
        </p:txBody>
      </p:sp>
      <p:cxnSp>
        <p:nvCxnSpPr>
          <p:cNvPr id="7" name="Straight Arrow Connector 6">
            <a:extLst>
              <a:ext uri="{FF2B5EF4-FFF2-40B4-BE49-F238E27FC236}">
                <a16:creationId xmlns:a16="http://schemas.microsoft.com/office/drawing/2014/main" id="{DC8A6E38-DF93-47AF-85D0-2AA4E71D4EF9}"/>
              </a:ext>
              <a:ext uri="{C183D7F6-B498-43B3-948B-1728B52AA6E4}">
                <adec:decorative xmlns:adec="http://schemas.microsoft.com/office/drawing/2017/decorative" val="1"/>
              </a:ext>
            </a:extLst>
          </p:cNvPr>
          <p:cNvCxnSpPr>
            <a:cxnSpLocks/>
            <a:stCxn id="5" idx="2"/>
            <a:endCxn id="12" idx="0"/>
          </p:cNvCxnSpPr>
          <p:nvPr/>
        </p:nvCxnSpPr>
        <p:spPr bwMode="auto">
          <a:xfrm flipH="1">
            <a:off x="3832688" y="3335064"/>
            <a:ext cx="1614246" cy="35471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8" name="Straight Arrow Connector 7">
            <a:extLst>
              <a:ext uri="{FF2B5EF4-FFF2-40B4-BE49-F238E27FC236}">
                <a16:creationId xmlns:a16="http://schemas.microsoft.com/office/drawing/2014/main" id="{974D7B58-CE60-491F-A622-35711A2FF6FD}"/>
              </a:ext>
              <a:ext uri="{C183D7F6-B498-43B3-948B-1728B52AA6E4}">
                <adec:decorative xmlns:adec="http://schemas.microsoft.com/office/drawing/2017/decorative" val="1"/>
              </a:ext>
            </a:extLst>
          </p:cNvPr>
          <p:cNvCxnSpPr>
            <a:cxnSpLocks/>
            <a:stCxn id="5" idx="2"/>
            <a:endCxn id="14" idx="0"/>
          </p:cNvCxnSpPr>
          <p:nvPr/>
        </p:nvCxnSpPr>
        <p:spPr bwMode="auto">
          <a:xfrm>
            <a:off x="5446934" y="3335064"/>
            <a:ext cx="1692008" cy="43454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1" name="Rectangle 10">
            <a:extLst>
              <a:ext uri="{FF2B5EF4-FFF2-40B4-BE49-F238E27FC236}">
                <a16:creationId xmlns:a16="http://schemas.microsoft.com/office/drawing/2014/main" id="{5EBDBE6A-36E1-455F-A9BF-6D69F038631A}"/>
              </a:ext>
            </a:extLst>
          </p:cNvPr>
          <p:cNvSpPr/>
          <p:nvPr/>
        </p:nvSpPr>
        <p:spPr>
          <a:xfrm>
            <a:off x="6237335" y="4639039"/>
            <a:ext cx="750670" cy="338554"/>
          </a:xfrm>
          <a:prstGeom prst="rect">
            <a:avLst/>
          </a:prstGeom>
        </p:spPr>
        <p:txBody>
          <a:bodyPr wrap="square">
            <a:spAutoFit/>
          </a:bodyPr>
          <a:lstStyle/>
          <a:p>
            <a:r>
              <a:rPr lang="en-US" sz="1600" dirty="0"/>
              <a:t>Delta</a:t>
            </a:r>
          </a:p>
        </p:txBody>
      </p:sp>
      <p:sp>
        <p:nvSpPr>
          <p:cNvPr id="12" name="Rectangle 11">
            <a:extLst>
              <a:ext uri="{FF2B5EF4-FFF2-40B4-BE49-F238E27FC236}">
                <a16:creationId xmlns:a16="http://schemas.microsoft.com/office/drawing/2014/main" id="{C6C9CF0C-6EEB-45BB-9E94-51D0DFB7BC85}"/>
              </a:ext>
            </a:extLst>
          </p:cNvPr>
          <p:cNvSpPr/>
          <p:nvPr/>
        </p:nvSpPr>
        <p:spPr>
          <a:xfrm>
            <a:off x="2820030" y="3689780"/>
            <a:ext cx="2025316" cy="338554"/>
          </a:xfrm>
          <a:prstGeom prst="rect">
            <a:avLst/>
          </a:prstGeom>
        </p:spPr>
        <p:txBody>
          <a:bodyPr wrap="square">
            <a:spAutoFit/>
          </a:bodyPr>
          <a:lstStyle/>
          <a:p>
            <a:pPr algn="ctr"/>
            <a:r>
              <a:rPr lang="en-US" sz="1600" dirty="0"/>
              <a:t>Line Generalization</a:t>
            </a:r>
          </a:p>
        </p:txBody>
      </p:sp>
      <p:cxnSp>
        <p:nvCxnSpPr>
          <p:cNvPr id="13" name="Straight Arrow Connector 12">
            <a:extLst>
              <a:ext uri="{FF2B5EF4-FFF2-40B4-BE49-F238E27FC236}">
                <a16:creationId xmlns:a16="http://schemas.microsoft.com/office/drawing/2014/main" id="{C08E615B-91D0-47FF-8CC1-383C81042D9D}"/>
              </a:ext>
              <a:ext uri="{C183D7F6-B498-43B3-948B-1728B52AA6E4}">
                <adec:decorative xmlns:adec="http://schemas.microsoft.com/office/drawing/2017/decorative" val="1"/>
              </a:ext>
            </a:extLst>
          </p:cNvPr>
          <p:cNvCxnSpPr>
            <a:cxnSpLocks/>
            <a:stCxn id="14" idx="2"/>
          </p:cNvCxnSpPr>
          <p:nvPr/>
        </p:nvCxnSpPr>
        <p:spPr bwMode="auto">
          <a:xfrm flipH="1">
            <a:off x="6601408" y="4108161"/>
            <a:ext cx="537534" cy="56616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4" name="Rectangle 13">
            <a:extLst>
              <a:ext uri="{FF2B5EF4-FFF2-40B4-BE49-F238E27FC236}">
                <a16:creationId xmlns:a16="http://schemas.microsoft.com/office/drawing/2014/main" id="{45DD50C4-A605-4C25-988C-7BFA3FE4710F}"/>
              </a:ext>
            </a:extLst>
          </p:cNvPr>
          <p:cNvSpPr/>
          <p:nvPr/>
        </p:nvSpPr>
        <p:spPr>
          <a:xfrm>
            <a:off x="6491144" y="3769607"/>
            <a:ext cx="1295595" cy="338554"/>
          </a:xfrm>
          <a:prstGeom prst="rect">
            <a:avLst/>
          </a:prstGeom>
        </p:spPr>
        <p:txBody>
          <a:bodyPr wrap="square">
            <a:spAutoFit/>
          </a:bodyPr>
          <a:lstStyle/>
          <a:p>
            <a:pPr algn="ctr"/>
            <a:r>
              <a:rPr lang="en-US" sz="1600" dirty="0"/>
              <a:t>Prediction</a:t>
            </a:r>
          </a:p>
        </p:txBody>
      </p:sp>
      <p:cxnSp>
        <p:nvCxnSpPr>
          <p:cNvPr id="16" name="Straight Arrow Connector 15">
            <a:extLst>
              <a:ext uri="{FF2B5EF4-FFF2-40B4-BE49-F238E27FC236}">
                <a16:creationId xmlns:a16="http://schemas.microsoft.com/office/drawing/2014/main" id="{DA40AD5D-83F2-4593-9DE0-6E267B42BAAF}"/>
              </a:ext>
              <a:ext uri="{C183D7F6-B498-43B3-948B-1728B52AA6E4}">
                <adec:decorative xmlns:adec="http://schemas.microsoft.com/office/drawing/2017/decorative" val="1"/>
              </a:ext>
            </a:extLst>
          </p:cNvPr>
          <p:cNvCxnSpPr>
            <a:cxnSpLocks/>
            <a:stCxn id="14" idx="2"/>
          </p:cNvCxnSpPr>
          <p:nvPr/>
        </p:nvCxnSpPr>
        <p:spPr bwMode="auto">
          <a:xfrm>
            <a:off x="7138942" y="4108161"/>
            <a:ext cx="647797" cy="54740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 name="Rectangle 30">
            <a:extLst>
              <a:ext uri="{FF2B5EF4-FFF2-40B4-BE49-F238E27FC236}">
                <a16:creationId xmlns:a16="http://schemas.microsoft.com/office/drawing/2014/main" id="{7B9EA5BB-17D3-4C8E-9DBA-C6F46DB41C7F}"/>
              </a:ext>
            </a:extLst>
          </p:cNvPr>
          <p:cNvSpPr/>
          <p:nvPr/>
        </p:nvSpPr>
        <p:spPr>
          <a:xfrm>
            <a:off x="3802444" y="3350554"/>
            <a:ext cx="434622" cy="338554"/>
          </a:xfrm>
          <a:prstGeom prst="rect">
            <a:avLst/>
          </a:prstGeom>
        </p:spPr>
        <p:txBody>
          <a:bodyPr wrap="square">
            <a:spAutoFit/>
          </a:bodyPr>
          <a:lstStyle/>
          <a:p>
            <a:r>
              <a:rPr lang="en-US" sz="1600" dirty="0"/>
              <a:t>N</a:t>
            </a:r>
          </a:p>
        </p:txBody>
      </p:sp>
      <p:sp>
        <p:nvSpPr>
          <p:cNvPr id="32" name="Rectangle 31">
            <a:extLst>
              <a:ext uri="{FF2B5EF4-FFF2-40B4-BE49-F238E27FC236}">
                <a16:creationId xmlns:a16="http://schemas.microsoft.com/office/drawing/2014/main" id="{73F04B1A-C414-4985-BD8B-1D5F1F75462A}"/>
              </a:ext>
            </a:extLst>
          </p:cNvPr>
          <p:cNvSpPr/>
          <p:nvPr/>
        </p:nvSpPr>
        <p:spPr>
          <a:xfrm>
            <a:off x="6587555" y="4153293"/>
            <a:ext cx="434622" cy="338554"/>
          </a:xfrm>
          <a:prstGeom prst="rect">
            <a:avLst/>
          </a:prstGeom>
        </p:spPr>
        <p:txBody>
          <a:bodyPr wrap="square">
            <a:spAutoFit/>
          </a:bodyPr>
          <a:lstStyle/>
          <a:p>
            <a:r>
              <a:rPr lang="en-US" sz="1600" dirty="0"/>
              <a:t>N</a:t>
            </a:r>
          </a:p>
        </p:txBody>
      </p:sp>
      <p:sp>
        <p:nvSpPr>
          <p:cNvPr id="34" name="Rectangle 33">
            <a:extLst>
              <a:ext uri="{FF2B5EF4-FFF2-40B4-BE49-F238E27FC236}">
                <a16:creationId xmlns:a16="http://schemas.microsoft.com/office/drawing/2014/main" id="{941D9B76-1606-491A-A706-E238AC1CFC9F}"/>
              </a:ext>
            </a:extLst>
          </p:cNvPr>
          <p:cNvSpPr/>
          <p:nvPr/>
        </p:nvSpPr>
        <p:spPr>
          <a:xfrm>
            <a:off x="6206927" y="3358488"/>
            <a:ext cx="434622" cy="338554"/>
          </a:xfrm>
          <a:prstGeom prst="rect">
            <a:avLst/>
          </a:prstGeom>
        </p:spPr>
        <p:txBody>
          <a:bodyPr wrap="square">
            <a:spAutoFit/>
          </a:bodyPr>
          <a:lstStyle/>
          <a:p>
            <a:r>
              <a:rPr lang="en-US" sz="1600" dirty="0"/>
              <a:t>Y</a:t>
            </a:r>
          </a:p>
        </p:txBody>
      </p:sp>
      <p:sp>
        <p:nvSpPr>
          <p:cNvPr id="35" name="Rectangle 34">
            <a:extLst>
              <a:ext uri="{FF2B5EF4-FFF2-40B4-BE49-F238E27FC236}">
                <a16:creationId xmlns:a16="http://schemas.microsoft.com/office/drawing/2014/main" id="{75BC4D7F-D5C9-41F1-BB11-D86254DA2CAE}"/>
              </a:ext>
            </a:extLst>
          </p:cNvPr>
          <p:cNvSpPr/>
          <p:nvPr/>
        </p:nvSpPr>
        <p:spPr>
          <a:xfrm>
            <a:off x="7406713" y="4052220"/>
            <a:ext cx="434622" cy="338554"/>
          </a:xfrm>
          <a:prstGeom prst="rect">
            <a:avLst/>
          </a:prstGeom>
        </p:spPr>
        <p:txBody>
          <a:bodyPr wrap="square">
            <a:spAutoFit/>
          </a:bodyPr>
          <a:lstStyle/>
          <a:p>
            <a:r>
              <a:rPr lang="en-US" sz="1600" dirty="0"/>
              <a:t>Y</a:t>
            </a:r>
          </a:p>
        </p:txBody>
      </p:sp>
      <p:sp>
        <p:nvSpPr>
          <p:cNvPr id="42" name="Rectangle 41">
            <a:extLst>
              <a:ext uri="{FF2B5EF4-FFF2-40B4-BE49-F238E27FC236}">
                <a16:creationId xmlns:a16="http://schemas.microsoft.com/office/drawing/2014/main" id="{0E30DB52-B15B-1E4E-BC32-83204D3D3F40}"/>
              </a:ext>
            </a:extLst>
          </p:cNvPr>
          <p:cNvSpPr/>
          <p:nvPr/>
        </p:nvSpPr>
        <p:spPr>
          <a:xfrm>
            <a:off x="7453738" y="4639659"/>
            <a:ext cx="1143674" cy="584775"/>
          </a:xfrm>
          <a:prstGeom prst="rect">
            <a:avLst/>
          </a:prstGeom>
        </p:spPr>
        <p:txBody>
          <a:bodyPr wrap="square">
            <a:spAutoFit/>
          </a:bodyPr>
          <a:lstStyle/>
          <a:p>
            <a:pPr algn="ctr"/>
            <a:r>
              <a:rPr lang="en-US" sz="1600" dirty="0">
                <a:solidFill>
                  <a:srgbClr val="FF0000"/>
                </a:solidFill>
              </a:rPr>
              <a:t>Proposed (</a:t>
            </a:r>
            <a:r>
              <a:rPr lang="en-US" sz="1600" dirty="0" err="1">
                <a:solidFill>
                  <a:srgbClr val="FF0000"/>
                </a:solidFill>
              </a:rPr>
              <a:t>Trajic</a:t>
            </a:r>
            <a:r>
              <a:rPr lang="en-US" sz="1600" dirty="0">
                <a:solidFill>
                  <a:srgbClr val="FF0000"/>
                </a:solidFill>
              </a:rPr>
              <a:t>)</a:t>
            </a:r>
          </a:p>
        </p:txBody>
      </p:sp>
      <p:grpSp>
        <p:nvGrpSpPr>
          <p:cNvPr id="3" name="Group 2" descr="Decision tree asking about optimality with branches leading to &quot;Douglas Peucker&quot; and citations for Chan 2012 and Hershberger 1992.">
            <a:extLst>
              <a:ext uri="{FF2B5EF4-FFF2-40B4-BE49-F238E27FC236}">
                <a16:creationId xmlns:a16="http://schemas.microsoft.com/office/drawing/2014/main" id="{105A234C-2BFD-394D-81DA-E8BB2213EED2}"/>
              </a:ext>
            </a:extLst>
          </p:cNvPr>
          <p:cNvGrpSpPr/>
          <p:nvPr/>
        </p:nvGrpSpPr>
        <p:grpSpPr>
          <a:xfrm>
            <a:off x="547731" y="3979675"/>
            <a:ext cx="5376644" cy="1701644"/>
            <a:chOff x="547731" y="3769607"/>
            <a:chExt cx="5376644" cy="1701644"/>
          </a:xfrm>
        </p:grpSpPr>
        <p:sp>
          <p:nvSpPr>
            <p:cNvPr id="43" name="Rectangle 42">
              <a:extLst>
                <a:ext uri="{FF2B5EF4-FFF2-40B4-BE49-F238E27FC236}">
                  <a16:creationId xmlns:a16="http://schemas.microsoft.com/office/drawing/2014/main" id="{4DDC5A86-96BD-DD4B-A729-77B0DB63F713}"/>
                </a:ext>
              </a:extLst>
            </p:cNvPr>
            <p:cNvSpPr/>
            <p:nvPr/>
          </p:nvSpPr>
          <p:spPr>
            <a:xfrm>
              <a:off x="2342772" y="3769607"/>
              <a:ext cx="1399272" cy="338554"/>
            </a:xfrm>
            <a:prstGeom prst="rect">
              <a:avLst/>
            </a:prstGeom>
          </p:spPr>
          <p:txBody>
            <a:bodyPr wrap="square">
              <a:spAutoFit/>
            </a:bodyPr>
            <a:lstStyle/>
            <a:p>
              <a:r>
                <a:rPr lang="en-US" sz="1600" dirty="0"/>
                <a:t>Optimality?</a:t>
              </a:r>
            </a:p>
          </p:txBody>
        </p:sp>
        <p:sp>
          <p:nvSpPr>
            <p:cNvPr id="44" name="Rectangle 43">
              <a:extLst>
                <a:ext uri="{FF2B5EF4-FFF2-40B4-BE49-F238E27FC236}">
                  <a16:creationId xmlns:a16="http://schemas.microsoft.com/office/drawing/2014/main" id="{FEAB9275-B811-3546-81EE-3A2CC3CC8E95}"/>
                </a:ext>
              </a:extLst>
            </p:cNvPr>
            <p:cNvSpPr/>
            <p:nvPr/>
          </p:nvSpPr>
          <p:spPr>
            <a:xfrm>
              <a:off x="547731" y="5055157"/>
              <a:ext cx="1801216" cy="338554"/>
            </a:xfrm>
            <a:prstGeom prst="rect">
              <a:avLst/>
            </a:prstGeom>
          </p:spPr>
          <p:txBody>
            <a:bodyPr wrap="square">
              <a:spAutoFit/>
            </a:bodyPr>
            <a:lstStyle/>
            <a:p>
              <a:r>
                <a:rPr lang="en-US" sz="1600" dirty="0"/>
                <a:t>Douglas </a:t>
              </a:r>
              <a:r>
                <a:rPr lang="en-US" sz="1600" dirty="0" err="1"/>
                <a:t>Peucker</a:t>
              </a:r>
              <a:r>
                <a:rPr lang="en-US" sz="1600" dirty="0"/>
                <a:t> </a:t>
              </a:r>
            </a:p>
          </p:txBody>
        </p:sp>
        <p:cxnSp>
          <p:nvCxnSpPr>
            <p:cNvPr id="45" name="Straight Arrow Connector 44">
              <a:extLst>
                <a:ext uri="{FF2B5EF4-FFF2-40B4-BE49-F238E27FC236}">
                  <a16:creationId xmlns:a16="http://schemas.microsoft.com/office/drawing/2014/main" id="{1A725404-CB42-B749-99F6-0220398FE625}"/>
                </a:ext>
              </a:extLst>
            </p:cNvPr>
            <p:cNvCxnSpPr>
              <a:cxnSpLocks/>
              <a:stCxn id="43" idx="2"/>
              <a:endCxn id="44" idx="0"/>
            </p:cNvCxnSpPr>
            <p:nvPr/>
          </p:nvCxnSpPr>
          <p:spPr bwMode="auto">
            <a:xfrm flipH="1">
              <a:off x="1448339" y="4108161"/>
              <a:ext cx="1594069" cy="94699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6" name="Straight Arrow Connector 45">
              <a:extLst>
                <a:ext uri="{FF2B5EF4-FFF2-40B4-BE49-F238E27FC236}">
                  <a16:creationId xmlns:a16="http://schemas.microsoft.com/office/drawing/2014/main" id="{F0DCDAD2-E9FE-944B-9F31-CDDD0E6E9F9E}"/>
                </a:ext>
              </a:extLst>
            </p:cNvPr>
            <p:cNvCxnSpPr>
              <a:cxnSpLocks/>
              <a:stCxn id="43" idx="2"/>
              <a:endCxn id="50" idx="0"/>
            </p:cNvCxnSpPr>
            <p:nvPr/>
          </p:nvCxnSpPr>
          <p:spPr bwMode="auto">
            <a:xfrm>
              <a:off x="3042408" y="4108161"/>
              <a:ext cx="1140752" cy="77831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47" name="Rectangle 46">
              <a:extLst>
                <a:ext uri="{FF2B5EF4-FFF2-40B4-BE49-F238E27FC236}">
                  <a16:creationId xmlns:a16="http://schemas.microsoft.com/office/drawing/2014/main" id="{02EC6E31-ACEF-D14E-8A8D-99F993E2BFE2}"/>
                </a:ext>
              </a:extLst>
            </p:cNvPr>
            <p:cNvSpPr/>
            <p:nvPr/>
          </p:nvSpPr>
          <p:spPr>
            <a:xfrm>
              <a:off x="2007322" y="4126973"/>
              <a:ext cx="434622" cy="338554"/>
            </a:xfrm>
            <a:prstGeom prst="rect">
              <a:avLst/>
            </a:prstGeom>
          </p:spPr>
          <p:txBody>
            <a:bodyPr wrap="square">
              <a:spAutoFit/>
            </a:bodyPr>
            <a:lstStyle/>
            <a:p>
              <a:r>
                <a:rPr lang="en-US" sz="1600" dirty="0"/>
                <a:t>N</a:t>
              </a:r>
            </a:p>
          </p:txBody>
        </p:sp>
        <p:sp>
          <p:nvSpPr>
            <p:cNvPr id="48" name="Rectangle 47">
              <a:extLst>
                <a:ext uri="{FF2B5EF4-FFF2-40B4-BE49-F238E27FC236}">
                  <a16:creationId xmlns:a16="http://schemas.microsoft.com/office/drawing/2014/main" id="{9E9546C0-0C82-174D-9287-C2C97F048FF6}"/>
                </a:ext>
              </a:extLst>
            </p:cNvPr>
            <p:cNvSpPr/>
            <p:nvPr/>
          </p:nvSpPr>
          <p:spPr>
            <a:xfrm>
              <a:off x="3585133" y="4298476"/>
              <a:ext cx="434622" cy="338554"/>
            </a:xfrm>
            <a:prstGeom prst="rect">
              <a:avLst/>
            </a:prstGeom>
          </p:spPr>
          <p:txBody>
            <a:bodyPr wrap="square">
              <a:spAutoFit/>
            </a:bodyPr>
            <a:lstStyle/>
            <a:p>
              <a:r>
                <a:rPr lang="en-US" sz="1600" dirty="0"/>
                <a:t>Y</a:t>
              </a:r>
            </a:p>
          </p:txBody>
        </p:sp>
        <p:sp>
          <p:nvSpPr>
            <p:cNvPr id="50" name="Rectangle 49">
              <a:extLst>
                <a:ext uri="{FF2B5EF4-FFF2-40B4-BE49-F238E27FC236}">
                  <a16:creationId xmlns:a16="http://schemas.microsoft.com/office/drawing/2014/main" id="{F534A171-276D-FD47-A6A8-870BA665E71C}"/>
                </a:ext>
              </a:extLst>
            </p:cNvPr>
            <p:cNvSpPr/>
            <p:nvPr/>
          </p:nvSpPr>
          <p:spPr>
            <a:xfrm>
              <a:off x="2441944" y="4886476"/>
              <a:ext cx="3482431" cy="584775"/>
            </a:xfrm>
            <a:prstGeom prst="rect">
              <a:avLst/>
            </a:prstGeom>
          </p:spPr>
          <p:txBody>
            <a:bodyPr wrap="square">
              <a:spAutoFit/>
            </a:bodyPr>
            <a:lstStyle/>
            <a:p>
              <a:pPr algn="ctr"/>
              <a:r>
                <a:rPr lang="en-US" sz="1600" dirty="0"/>
                <a:t>Solution Quality: Chan 2012;</a:t>
              </a:r>
            </a:p>
            <a:p>
              <a:pPr algn="ctr"/>
              <a:r>
                <a:rPr lang="en-US" sz="1600" dirty="0"/>
                <a:t>Compute Cost: Hershberger 1992</a:t>
              </a:r>
            </a:p>
          </p:txBody>
        </p:sp>
      </p:grpSp>
    </p:spTree>
    <p:extLst>
      <p:ext uri="{BB962C8B-B14F-4D97-AF65-F5344CB8AC3E}">
        <p14:creationId xmlns:p14="http://schemas.microsoft.com/office/powerpoint/2010/main" val="141337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992" y="158231"/>
            <a:ext cx="7772400" cy="585482"/>
          </a:xfrm>
        </p:spPr>
        <p:txBody>
          <a:bodyPr>
            <a:normAutofit/>
          </a:bodyPr>
          <a:lstStyle/>
          <a:p>
            <a:r>
              <a:rPr lang="en-US" sz="2800" b="1" dirty="0"/>
              <a:t>Section 2</a:t>
            </a:r>
          </a:p>
        </p:txBody>
      </p:sp>
      <p:sp>
        <p:nvSpPr>
          <p:cNvPr id="6" name="Content Placeholder 2">
            <a:extLst>
              <a:ext uri="{FF2B5EF4-FFF2-40B4-BE49-F238E27FC236}">
                <a16:creationId xmlns:a16="http://schemas.microsoft.com/office/drawing/2014/main" id="{4661B8D4-C72F-7A44-990D-B415D05E463E}"/>
              </a:ext>
            </a:extLst>
          </p:cNvPr>
          <p:cNvSpPr>
            <a:spLocks noGrp="1"/>
          </p:cNvSpPr>
          <p:nvPr>
            <p:ph idx="1"/>
          </p:nvPr>
        </p:nvSpPr>
        <p:spPr>
          <a:xfrm>
            <a:off x="457200" y="1060302"/>
            <a:ext cx="8229600" cy="4646816"/>
          </a:xfrm>
        </p:spPr>
        <p:txBody>
          <a:bodyPr>
            <a:normAutofit/>
          </a:bodyPr>
          <a:lstStyle/>
          <a:p>
            <a:pPr marL="342900" lvl="1" indent="-342900">
              <a:buFont typeface="Arial"/>
              <a:buChar char="•"/>
            </a:pPr>
            <a:r>
              <a:rPr lang="en-US" sz="2000" dirty="0"/>
              <a:t>2.1 Line Generalization  [4, 6, 10, 11, 13, 21]</a:t>
            </a:r>
            <a:endParaRPr lang="en-US" sz="1850" dirty="0"/>
          </a:p>
          <a:p>
            <a:pPr marL="342900" lvl="1" indent="-342900">
              <a:buFont typeface="Arial"/>
              <a:buChar char="•"/>
            </a:pPr>
            <a:r>
              <a:rPr lang="en-US" sz="2000" dirty="0"/>
              <a:t>2.2 Delta Compression, </a:t>
            </a:r>
          </a:p>
          <a:p>
            <a:pPr marL="642929" lvl="2" indent="-342900">
              <a:buFont typeface="Arial"/>
              <a:buChar char="•"/>
            </a:pPr>
            <a:r>
              <a:rPr lang="en-US" sz="1850" dirty="0"/>
              <a:t>e.g., </a:t>
            </a:r>
            <a:r>
              <a:rPr lang="en-US" sz="1850" dirty="0" err="1"/>
              <a:t>TrajStore</a:t>
            </a:r>
            <a:r>
              <a:rPr lang="en-US" sz="1850" dirty="0"/>
              <a:t> [5]</a:t>
            </a:r>
          </a:p>
          <a:p>
            <a:pPr marL="342900" lvl="1" indent="-342900">
              <a:buFont typeface="Arial"/>
              <a:buChar char="•"/>
            </a:pPr>
            <a:r>
              <a:rPr lang="en-US" sz="2000" dirty="0"/>
              <a:t>2.3 Other Methods: </a:t>
            </a:r>
          </a:p>
          <a:p>
            <a:pPr marL="642929" lvl="2" indent="-342900">
              <a:buFont typeface="Arial"/>
              <a:buChar char="•"/>
            </a:pPr>
            <a:r>
              <a:rPr lang="en-US" sz="1850" dirty="0"/>
              <a:t>road-network based [2, 3] </a:t>
            </a:r>
          </a:p>
          <a:p>
            <a:pPr marL="642929" lvl="2" indent="-342900">
              <a:buFont typeface="Arial"/>
              <a:buChar char="•"/>
            </a:pPr>
            <a:r>
              <a:rPr lang="en-US" sz="1850" dirty="0"/>
              <a:t>one-pass [7]</a:t>
            </a:r>
          </a:p>
          <a:p>
            <a:pPr marL="642929" lvl="2" indent="-342900">
              <a:buFont typeface="Arial"/>
              <a:buChar char="•"/>
            </a:pPr>
            <a:r>
              <a:rPr lang="en-US" sz="1850" dirty="0"/>
              <a:t>SQUISH [14]</a:t>
            </a:r>
          </a:p>
          <a:p>
            <a:pPr lvl="1">
              <a:buFont typeface="Arial"/>
              <a:buChar char="•"/>
            </a:pPr>
            <a:endParaRPr lang="en-US" sz="2000" dirty="0"/>
          </a:p>
          <a:p>
            <a:pPr marL="400050" lvl="2" indent="0">
              <a:buNone/>
            </a:pPr>
            <a:endParaRPr lang="en-US" sz="1800" dirty="0"/>
          </a:p>
          <a:p>
            <a:pPr marL="442921" lvl="1" indent="-342900"/>
            <a:endParaRPr lang="en-US" sz="1950" dirty="0"/>
          </a:p>
          <a:p>
            <a:pPr marL="400050" lvl="2" indent="0">
              <a:buNone/>
            </a:pPr>
            <a:endParaRPr lang="en-US" sz="1800" dirty="0"/>
          </a:p>
        </p:txBody>
      </p:sp>
    </p:spTree>
    <p:extLst>
      <p:ext uri="{BB962C8B-B14F-4D97-AF65-F5344CB8AC3E}">
        <p14:creationId xmlns:p14="http://schemas.microsoft.com/office/powerpoint/2010/main" val="2066733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3257FD-0F4F-4906-9260-0BCC65E85B0C}"/>
              </a:ext>
            </a:extLst>
          </p:cNvPr>
          <p:cNvSpPr>
            <a:spLocks noGrp="1"/>
          </p:cNvSpPr>
          <p:nvPr>
            <p:ph type="title"/>
          </p:nvPr>
        </p:nvSpPr>
        <p:spPr/>
        <p:txBody>
          <a:bodyPr/>
          <a:lstStyle/>
          <a:p>
            <a:r>
              <a:rPr lang="en-US" dirty="0"/>
              <a:t>Relational Data Storage Examples </a:t>
            </a:r>
          </a:p>
        </p:txBody>
      </p:sp>
      <p:pic>
        <p:nvPicPr>
          <p:cNvPr id="10" name="Picture 1" descr="Two diagrams showing hierarchical data structures with labeled nodes and pointers for tree organization.">
            <a:extLst>
              <a:ext uri="{FF2B5EF4-FFF2-40B4-BE49-F238E27FC236}">
                <a16:creationId xmlns:a16="http://schemas.microsoft.com/office/drawing/2014/main" id="{40C99903-ACF9-4533-9BBC-405AC78AE2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3635189" y="3217283"/>
            <a:ext cx="5233426" cy="2580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29714D1B-8E48-443F-8660-016C12A32941}"/>
              </a:ext>
            </a:extLst>
          </p:cNvPr>
          <p:cNvSpPr>
            <a:spLocks noGrp="1"/>
          </p:cNvSpPr>
          <p:nvPr>
            <p:ph type="sldNum" sz="quarter" idx="11"/>
          </p:nvPr>
        </p:nvSpPr>
        <p:spPr/>
        <p:txBody>
          <a:bodyPr/>
          <a:lstStyle/>
          <a:p>
            <a:fld id="{E4D37B5F-ABCF-48FC-8FD3-F3890A2DD608}" type="slidenum">
              <a:rPr lang="en-US" smtClean="0"/>
              <a:pPr/>
              <a:t>5</a:t>
            </a:fld>
            <a:endParaRPr lang="en-US"/>
          </a:p>
        </p:txBody>
      </p:sp>
      <p:sp>
        <p:nvSpPr>
          <p:cNvPr id="8" name="TextBox 7">
            <a:extLst>
              <a:ext uri="{FF2B5EF4-FFF2-40B4-BE49-F238E27FC236}">
                <a16:creationId xmlns:a16="http://schemas.microsoft.com/office/drawing/2014/main" id="{7F7FE0FB-C4A8-4E9D-A6DF-DF30AA36017D}"/>
              </a:ext>
            </a:extLst>
          </p:cNvPr>
          <p:cNvSpPr txBox="1"/>
          <p:nvPr/>
        </p:nvSpPr>
        <p:spPr>
          <a:xfrm>
            <a:off x="3635189" y="2986205"/>
            <a:ext cx="3810000" cy="369332"/>
          </a:xfrm>
          <a:prstGeom prst="rect">
            <a:avLst/>
          </a:prstGeom>
          <a:noFill/>
        </p:spPr>
        <p:txBody>
          <a:bodyPr wrap="square" rtlCol="0">
            <a:spAutoFit/>
          </a:bodyPr>
          <a:lstStyle/>
          <a:p>
            <a:r>
              <a:rPr lang="en-US" dirty="0"/>
              <a:t>B+ Tree</a:t>
            </a:r>
          </a:p>
        </p:txBody>
      </p:sp>
      <p:grpSp>
        <p:nvGrpSpPr>
          <p:cNvPr id="13" name="Group 12" descr="Diagram of a binary search tree with nodes labeled 1, 3, 5, 6, 7, 8, 9, and 12.">
            <a:extLst>
              <a:ext uri="{FF2B5EF4-FFF2-40B4-BE49-F238E27FC236}">
                <a16:creationId xmlns:a16="http://schemas.microsoft.com/office/drawing/2014/main" id="{A922B247-B704-4BEF-B61A-14E79C1952DD}"/>
              </a:ext>
            </a:extLst>
          </p:cNvPr>
          <p:cNvGrpSpPr/>
          <p:nvPr/>
        </p:nvGrpSpPr>
        <p:grpSpPr>
          <a:xfrm>
            <a:off x="1004048" y="1060301"/>
            <a:ext cx="4251138" cy="1753327"/>
            <a:chOff x="1004048" y="1060301"/>
            <a:chExt cx="4251138" cy="1753327"/>
          </a:xfrm>
        </p:grpSpPr>
        <p:pic>
          <p:nvPicPr>
            <p:cNvPr id="11" name="Picture 6">
              <a:extLst>
                <a:ext uri="{FF2B5EF4-FFF2-40B4-BE49-F238E27FC236}">
                  <a16:creationId xmlns:a16="http://schemas.microsoft.com/office/drawing/2014/main" id="{2977D413-4859-4349-BDF1-1580CEE4D4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4048" y="1417544"/>
              <a:ext cx="4251138" cy="1396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50E18FA0-331E-48A5-B1A1-1785B0FE6A15}"/>
                </a:ext>
              </a:extLst>
            </p:cNvPr>
            <p:cNvSpPr txBox="1"/>
            <p:nvPr/>
          </p:nvSpPr>
          <p:spPr>
            <a:xfrm>
              <a:off x="1004048" y="1060301"/>
              <a:ext cx="3810000" cy="369332"/>
            </a:xfrm>
            <a:prstGeom prst="rect">
              <a:avLst/>
            </a:prstGeom>
            <a:noFill/>
          </p:spPr>
          <p:txBody>
            <a:bodyPr wrap="square" rtlCol="0">
              <a:spAutoFit/>
            </a:bodyPr>
            <a:lstStyle/>
            <a:p>
              <a:r>
                <a:rPr lang="en-US" dirty="0"/>
                <a:t>Search tree</a:t>
              </a:r>
            </a:p>
          </p:txBody>
        </p:sp>
      </p:grpSp>
    </p:spTree>
    <p:extLst>
      <p:ext uri="{BB962C8B-B14F-4D97-AF65-F5344CB8AC3E}">
        <p14:creationId xmlns:p14="http://schemas.microsoft.com/office/powerpoint/2010/main" val="191281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992" y="158231"/>
            <a:ext cx="7772400" cy="585482"/>
          </a:xfrm>
        </p:spPr>
        <p:txBody>
          <a:bodyPr>
            <a:normAutofit/>
          </a:bodyPr>
          <a:lstStyle/>
          <a:p>
            <a:r>
              <a:rPr lang="en-US" sz="2800" b="1" dirty="0"/>
              <a:t>Cited Literature in the </a:t>
            </a:r>
            <a:r>
              <a:rPr lang="en-US" sz="2800" b="1" dirty="0" err="1"/>
              <a:t>Trajic</a:t>
            </a:r>
            <a:r>
              <a:rPr lang="en-US" sz="2800" b="1" dirty="0"/>
              <a:t> Paper (pp. 14)</a:t>
            </a:r>
          </a:p>
        </p:txBody>
      </p:sp>
      <p:grpSp>
        <p:nvGrpSpPr>
          <p:cNvPr id="15" name="Group 14" descr="A list of references related to data compression and GPS trajectories.">
            <a:extLst>
              <a:ext uri="{FF2B5EF4-FFF2-40B4-BE49-F238E27FC236}">
                <a16:creationId xmlns:a16="http://schemas.microsoft.com/office/drawing/2014/main" id="{661ED335-C4C6-4F28-AF4D-F7B1E070CC74}"/>
              </a:ext>
            </a:extLst>
          </p:cNvPr>
          <p:cNvGrpSpPr/>
          <p:nvPr/>
        </p:nvGrpSpPr>
        <p:grpSpPr>
          <a:xfrm>
            <a:off x="1341120" y="861572"/>
            <a:ext cx="6486144" cy="5049805"/>
            <a:chOff x="1944285" y="1417638"/>
            <a:chExt cx="4674231" cy="4669776"/>
          </a:xfrm>
        </p:grpSpPr>
        <p:pic>
          <p:nvPicPr>
            <p:cNvPr id="13" name="Picture 12">
              <a:extLst>
                <a:ext uri="{FF2B5EF4-FFF2-40B4-BE49-F238E27FC236}">
                  <a16:creationId xmlns:a16="http://schemas.microsoft.com/office/drawing/2014/main" id="{38CEA1E6-77F0-44A0-831C-33A8FA4724C9}"/>
                </a:ext>
              </a:extLst>
            </p:cNvPr>
            <p:cNvPicPr>
              <a:picLocks noChangeAspect="1"/>
            </p:cNvPicPr>
            <p:nvPr/>
          </p:nvPicPr>
          <p:blipFill>
            <a:blip r:embed="rId2"/>
            <a:stretch>
              <a:fillRect/>
            </a:stretch>
          </p:blipFill>
          <p:spPr>
            <a:xfrm>
              <a:off x="1944285" y="1417638"/>
              <a:ext cx="4674231" cy="2674390"/>
            </a:xfrm>
            <a:prstGeom prst="rect">
              <a:avLst/>
            </a:prstGeom>
          </p:spPr>
        </p:pic>
        <p:pic>
          <p:nvPicPr>
            <p:cNvPr id="14" name="Picture 13">
              <a:extLst>
                <a:ext uri="{FF2B5EF4-FFF2-40B4-BE49-F238E27FC236}">
                  <a16:creationId xmlns:a16="http://schemas.microsoft.com/office/drawing/2014/main" id="{B619C0E8-01CF-46EC-ADC5-4C7A807E236C}"/>
                </a:ext>
              </a:extLst>
            </p:cNvPr>
            <p:cNvPicPr>
              <a:picLocks noChangeAspect="1"/>
            </p:cNvPicPr>
            <p:nvPr/>
          </p:nvPicPr>
          <p:blipFill>
            <a:blip r:embed="rId3"/>
            <a:stretch>
              <a:fillRect/>
            </a:stretch>
          </p:blipFill>
          <p:spPr>
            <a:xfrm>
              <a:off x="1944285" y="4092028"/>
              <a:ext cx="4674231" cy="1995386"/>
            </a:xfrm>
            <a:prstGeom prst="rect">
              <a:avLst/>
            </a:prstGeom>
          </p:spPr>
        </p:pic>
      </p:grpSp>
    </p:spTree>
    <p:extLst>
      <p:ext uri="{BB962C8B-B14F-4D97-AF65-F5344CB8AC3E}">
        <p14:creationId xmlns:p14="http://schemas.microsoft.com/office/powerpoint/2010/main" val="30674879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502AD-DF6C-42C9-8D3E-410D273262EC}"/>
              </a:ext>
            </a:extLst>
          </p:cNvPr>
          <p:cNvSpPr>
            <a:spLocks noGrp="1"/>
          </p:cNvSpPr>
          <p:nvPr>
            <p:ph type="title"/>
          </p:nvPr>
        </p:nvSpPr>
        <p:spPr>
          <a:xfrm>
            <a:off x="685800" y="280150"/>
            <a:ext cx="7772400" cy="523891"/>
          </a:xfrm>
        </p:spPr>
        <p:txBody>
          <a:bodyPr/>
          <a:lstStyle/>
          <a:p>
            <a:r>
              <a:rPr lang="en-US" b="1" dirty="0"/>
              <a:t>Summarizing Cited Literature: </a:t>
            </a:r>
            <a:br>
              <a:rPr lang="en-US" b="1" dirty="0"/>
            </a:br>
            <a:r>
              <a:rPr lang="en-US" b="1" dirty="0"/>
              <a:t>Laundry List to Decision Table</a:t>
            </a:r>
          </a:p>
        </p:txBody>
      </p:sp>
      <p:graphicFrame>
        <p:nvGraphicFramePr>
          <p:cNvPr id="5" name="Content Placeholder 4">
            <a:extLst>
              <a:ext uri="{FF2B5EF4-FFF2-40B4-BE49-F238E27FC236}">
                <a16:creationId xmlns:a16="http://schemas.microsoft.com/office/drawing/2014/main" id="{2FCC2926-20C5-4F04-87AB-D5196FD954ED}"/>
              </a:ext>
            </a:extLst>
          </p:cNvPr>
          <p:cNvGraphicFramePr>
            <a:graphicFrameLocks noGrp="1"/>
          </p:cNvGraphicFramePr>
          <p:nvPr>
            <p:ph idx="1"/>
          </p:nvPr>
        </p:nvGraphicFramePr>
        <p:xfrm>
          <a:off x="124180" y="1786862"/>
          <a:ext cx="8895640" cy="3672840"/>
        </p:xfrm>
        <a:graphic>
          <a:graphicData uri="http://schemas.openxmlformats.org/drawingml/2006/table">
            <a:tbl>
              <a:tblPr firstRow="1" bandRow="1">
                <a:tableStyleId>{5940675A-B579-460E-94D1-54222C63F5DA}</a:tableStyleId>
              </a:tblPr>
              <a:tblGrid>
                <a:gridCol w="1275645">
                  <a:extLst>
                    <a:ext uri="{9D8B030D-6E8A-4147-A177-3AD203B41FA5}">
                      <a16:colId xmlns:a16="http://schemas.microsoft.com/office/drawing/2014/main" val="1271256695"/>
                    </a:ext>
                  </a:extLst>
                </a:gridCol>
                <a:gridCol w="733775">
                  <a:extLst>
                    <a:ext uri="{9D8B030D-6E8A-4147-A177-3AD203B41FA5}">
                      <a16:colId xmlns:a16="http://schemas.microsoft.com/office/drawing/2014/main" val="2104953577"/>
                    </a:ext>
                  </a:extLst>
                </a:gridCol>
                <a:gridCol w="598311">
                  <a:extLst>
                    <a:ext uri="{9D8B030D-6E8A-4147-A177-3AD203B41FA5}">
                      <a16:colId xmlns:a16="http://schemas.microsoft.com/office/drawing/2014/main" val="3199301691"/>
                    </a:ext>
                  </a:extLst>
                </a:gridCol>
                <a:gridCol w="2269067">
                  <a:extLst>
                    <a:ext uri="{9D8B030D-6E8A-4147-A177-3AD203B41FA5}">
                      <a16:colId xmlns:a16="http://schemas.microsoft.com/office/drawing/2014/main" val="3466025609"/>
                    </a:ext>
                  </a:extLst>
                </a:gridCol>
                <a:gridCol w="831411">
                  <a:extLst>
                    <a:ext uri="{9D8B030D-6E8A-4147-A177-3AD203B41FA5}">
                      <a16:colId xmlns:a16="http://schemas.microsoft.com/office/drawing/2014/main" val="167912070"/>
                    </a:ext>
                  </a:extLst>
                </a:gridCol>
                <a:gridCol w="963521">
                  <a:extLst>
                    <a:ext uri="{9D8B030D-6E8A-4147-A177-3AD203B41FA5}">
                      <a16:colId xmlns:a16="http://schemas.microsoft.com/office/drawing/2014/main" val="427404434"/>
                    </a:ext>
                  </a:extLst>
                </a:gridCol>
                <a:gridCol w="1111955">
                  <a:extLst>
                    <a:ext uri="{9D8B030D-6E8A-4147-A177-3AD203B41FA5}">
                      <a16:colId xmlns:a16="http://schemas.microsoft.com/office/drawing/2014/main" val="3777994949"/>
                    </a:ext>
                  </a:extLst>
                </a:gridCol>
                <a:gridCol w="1111955">
                  <a:extLst>
                    <a:ext uri="{9D8B030D-6E8A-4147-A177-3AD203B41FA5}">
                      <a16:colId xmlns:a16="http://schemas.microsoft.com/office/drawing/2014/main" val="1112807113"/>
                    </a:ext>
                  </a:extLst>
                </a:gridCol>
              </a:tblGrid>
              <a:tr h="370840">
                <a:tc>
                  <a:txBody>
                    <a:bodyPr/>
                    <a:lstStyle/>
                    <a:p>
                      <a:r>
                        <a:rPr lang="en-US" dirty="0"/>
                        <a:t>Family</a:t>
                      </a:r>
                    </a:p>
                  </a:txBody>
                  <a:tcPr/>
                </a:tc>
                <a:tc>
                  <a:txBody>
                    <a:bodyPr/>
                    <a:lstStyle/>
                    <a:p>
                      <a:r>
                        <a:rPr lang="en-US" sz="1200"/>
                        <a:t>Support off road data</a:t>
                      </a:r>
                    </a:p>
                  </a:txBody>
                  <a:tcPr/>
                </a:tc>
                <a:tc>
                  <a:txBody>
                    <a:bodyPr/>
                    <a:lstStyle/>
                    <a:p>
                      <a:r>
                        <a:rPr lang="en-US" sz="1200"/>
                        <a:t>Disc-</a:t>
                      </a:r>
                    </a:p>
                    <a:p>
                      <a:r>
                        <a:rPr lang="en-US" sz="1200"/>
                        <a:t>ard points</a:t>
                      </a:r>
                    </a:p>
                  </a:txBody>
                  <a:tcPr/>
                </a:tc>
                <a:tc>
                  <a:txBody>
                    <a:bodyPr/>
                    <a:lstStyle/>
                    <a:p>
                      <a:endParaRPr lang="en-US"/>
                    </a:p>
                  </a:txBody>
                  <a:tcPr/>
                </a:tc>
                <a:tc>
                  <a:txBody>
                    <a:bodyPr/>
                    <a:lstStyle/>
                    <a:p>
                      <a:r>
                        <a:rPr lang="en-US" dirty="0"/>
                        <a:t>Discard points</a:t>
                      </a:r>
                    </a:p>
                  </a:txBody>
                  <a:tcPr/>
                </a:tc>
                <a:tc>
                  <a:txBody>
                    <a:bodyPr/>
                    <a:lstStyle/>
                    <a:p>
                      <a:r>
                        <a:rPr lang="en-US"/>
                        <a:t>Complexity</a:t>
                      </a:r>
                    </a:p>
                  </a:txBody>
                  <a:tcPr/>
                </a:tc>
                <a:tc>
                  <a:txBody>
                    <a:bodyPr/>
                    <a:lstStyle/>
                    <a:p>
                      <a:r>
                        <a:rPr lang="en-US"/>
                        <a:t>Temporal</a:t>
                      </a:r>
                    </a:p>
                  </a:txBody>
                  <a:tcPr/>
                </a:tc>
                <a:tc>
                  <a:txBody>
                    <a:bodyPr/>
                    <a:lstStyle/>
                    <a:p>
                      <a:r>
                        <a:rPr lang="en-US"/>
                        <a:t>Predictor</a:t>
                      </a:r>
                    </a:p>
                  </a:txBody>
                  <a:tcPr/>
                </a:tc>
                <a:extLst>
                  <a:ext uri="{0D108BD9-81ED-4DB2-BD59-A6C34878D82A}">
                    <a16:rowId xmlns:a16="http://schemas.microsoft.com/office/drawing/2014/main" val="4109425275"/>
                  </a:ext>
                </a:extLst>
              </a:tr>
              <a:tr h="370840">
                <a:tc>
                  <a:txBody>
                    <a:bodyPr/>
                    <a:lstStyle/>
                    <a:p>
                      <a:r>
                        <a:rPr lang="en-US"/>
                        <a:t>Line generalization</a:t>
                      </a:r>
                    </a:p>
                  </a:txBody>
                  <a:tcPr/>
                </a:tc>
                <a:tc>
                  <a:txBody>
                    <a:bodyPr/>
                    <a:lstStyle/>
                    <a:p>
                      <a:r>
                        <a:rPr lang="en-US"/>
                        <a:t>Yes</a:t>
                      </a:r>
                    </a:p>
                  </a:txBody>
                  <a:tcPr/>
                </a:tc>
                <a:tc>
                  <a:txBody>
                    <a:bodyPr/>
                    <a:lstStyle/>
                    <a:p>
                      <a:r>
                        <a:rPr lang="en-US"/>
                        <a:t>Yes</a:t>
                      </a:r>
                    </a:p>
                  </a:txBody>
                  <a:tcPr/>
                </a:tc>
                <a:tc>
                  <a:txBody>
                    <a:bodyPr/>
                    <a:lstStyle/>
                    <a:p>
                      <a:r>
                        <a:rPr lang="en-US"/>
                        <a:t>Douglas Peucker [6]</a:t>
                      </a:r>
                    </a:p>
                    <a:p>
                      <a:r>
                        <a:rPr lang="en-US"/>
                        <a:t>Hershberger [8]</a:t>
                      </a:r>
                    </a:p>
                    <a:p>
                      <a:r>
                        <a:rPr lang="en-US"/>
                        <a:t>Openning window [11]</a:t>
                      </a:r>
                    </a:p>
                    <a:p>
                      <a:r>
                        <a:rPr lang="en-US"/>
                        <a:t>Sync. Euc. Distance [18]</a:t>
                      </a:r>
                    </a:p>
                  </a:txBody>
                  <a:tcPr/>
                </a:tc>
                <a:tc>
                  <a:txBody>
                    <a:bodyPr/>
                    <a:lstStyle/>
                    <a:p>
                      <a:r>
                        <a:rPr lang="en-US"/>
                        <a:t>Yes</a:t>
                      </a:r>
                    </a:p>
                    <a:p>
                      <a:r>
                        <a:rPr lang="en-US"/>
                        <a:t>Yes</a:t>
                      </a:r>
                    </a:p>
                    <a:p>
                      <a:r>
                        <a:rPr lang="en-US"/>
                        <a:t>Yes</a:t>
                      </a:r>
                    </a:p>
                    <a:p>
                      <a:r>
                        <a:rPr lang="en-US"/>
                        <a:t>Yes</a:t>
                      </a:r>
                    </a:p>
                  </a:txBody>
                  <a:tcPr/>
                </a:tc>
                <a:tc>
                  <a:txBody>
                    <a:bodyPr/>
                    <a:lstStyle/>
                    <a:p>
                      <a:r>
                        <a:rPr lang="en-US"/>
                        <a:t>O(N</a:t>
                      </a:r>
                      <a:r>
                        <a:rPr lang="en-US" baseline="30000"/>
                        <a:t>2</a:t>
                      </a:r>
                      <a:r>
                        <a:rPr lang="en-US"/>
                        <a:t>)</a:t>
                      </a:r>
                    </a:p>
                    <a:p>
                      <a:r>
                        <a:rPr lang="en-US"/>
                        <a:t>O(N logN)</a:t>
                      </a:r>
                    </a:p>
                    <a:p>
                      <a:r>
                        <a:rPr lang="en-US"/>
                        <a:t>O(N</a:t>
                      </a:r>
                      <a:r>
                        <a:rPr lang="en-US" baseline="30000"/>
                        <a:t>2</a:t>
                      </a:r>
                      <a:r>
                        <a:rPr lang="en-US"/>
                        <a:t>)</a:t>
                      </a:r>
                    </a:p>
                  </a:txBody>
                  <a:tcPr/>
                </a:tc>
                <a:tc>
                  <a:txBody>
                    <a:bodyPr/>
                    <a:lstStyle/>
                    <a:p>
                      <a:r>
                        <a:rPr lang="en-US"/>
                        <a:t>No</a:t>
                      </a:r>
                    </a:p>
                    <a:p>
                      <a:r>
                        <a:rPr lang="en-US"/>
                        <a:t>No</a:t>
                      </a:r>
                    </a:p>
                    <a:p>
                      <a:r>
                        <a:rPr lang="en-US"/>
                        <a:t>No</a:t>
                      </a:r>
                    </a:p>
                    <a:p>
                      <a:r>
                        <a:rPr lang="en-US"/>
                        <a:t>Yes</a:t>
                      </a:r>
                    </a:p>
                  </a:txBody>
                  <a:tcPr/>
                </a:tc>
                <a:tc>
                  <a:txBody>
                    <a:bodyPr/>
                    <a:lstStyle/>
                    <a:p>
                      <a:endParaRPr lang="en-US"/>
                    </a:p>
                  </a:txBody>
                  <a:tcPr/>
                </a:tc>
                <a:extLst>
                  <a:ext uri="{0D108BD9-81ED-4DB2-BD59-A6C34878D82A}">
                    <a16:rowId xmlns:a16="http://schemas.microsoft.com/office/drawing/2014/main" val="2860501257"/>
                  </a:ext>
                </a:extLst>
              </a:tr>
              <a:tr h="370840">
                <a:tc>
                  <a:txBody>
                    <a:bodyPr/>
                    <a:lstStyle/>
                    <a:p>
                      <a:endParaRPr lang="en-US"/>
                    </a:p>
                  </a:txBody>
                  <a:tcPr/>
                </a:tc>
                <a:tc>
                  <a:txBody>
                    <a:bodyPr/>
                    <a:lstStyle/>
                    <a:p>
                      <a:endParaRPr lang="en-US"/>
                    </a:p>
                  </a:txBody>
                  <a:tcPr/>
                </a:tc>
                <a:tc>
                  <a:txBody>
                    <a:bodyPr/>
                    <a:lstStyle/>
                    <a:p>
                      <a:r>
                        <a:rPr lang="en-US"/>
                        <a:t>Yes</a:t>
                      </a:r>
                    </a:p>
                  </a:txBody>
                  <a:tcPr/>
                </a:tc>
                <a:tc>
                  <a:txBody>
                    <a:bodyPr/>
                    <a:lstStyle/>
                    <a:p>
                      <a:r>
                        <a:rPr lang="en-US"/>
                        <a:t>SQUISH [14]</a:t>
                      </a:r>
                    </a:p>
                  </a:txBody>
                  <a:tcPr/>
                </a:tc>
                <a:tc>
                  <a:txBody>
                    <a:bodyPr/>
                    <a:lstStyle/>
                    <a:p>
                      <a:endParaRPr lang="en-US"/>
                    </a:p>
                  </a:txBody>
                  <a:tcPr/>
                </a:tc>
                <a:tc>
                  <a:txBody>
                    <a:bodyPr/>
                    <a:lstStyle/>
                    <a:p>
                      <a:r>
                        <a:rPr lang="en-US"/>
                        <a:t>O(N)</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091882832"/>
                  </a:ext>
                </a:extLst>
              </a:tr>
              <a:tr h="370840">
                <a:tc>
                  <a:txBody>
                    <a:bodyPr/>
                    <a:lstStyle/>
                    <a:p>
                      <a:r>
                        <a:rPr lang="en-US"/>
                        <a:t>Delta compression</a:t>
                      </a:r>
                    </a:p>
                  </a:txBody>
                  <a:tcPr/>
                </a:tc>
                <a:tc>
                  <a:txBody>
                    <a:bodyPr/>
                    <a:lstStyle/>
                    <a:p>
                      <a:r>
                        <a:rPr lang="en-US"/>
                        <a:t>Yes</a:t>
                      </a:r>
                    </a:p>
                  </a:txBody>
                  <a:tcPr/>
                </a:tc>
                <a:tc>
                  <a:txBody>
                    <a:bodyPr/>
                    <a:lstStyle/>
                    <a:p>
                      <a:r>
                        <a:rPr lang="en-US"/>
                        <a:t>No</a:t>
                      </a:r>
                    </a:p>
                  </a:txBody>
                  <a:tcPr/>
                </a:tc>
                <a:tc>
                  <a:txBody>
                    <a:bodyPr/>
                    <a:lstStyle/>
                    <a:p>
                      <a:r>
                        <a:rPr lang="en-US"/>
                        <a:t>TrajsStore [5]</a:t>
                      </a:r>
                    </a:p>
                  </a:txBody>
                  <a:tcPr/>
                </a:tc>
                <a:tc>
                  <a:txBody>
                    <a:bodyPr/>
                    <a:lstStyle/>
                    <a:p>
                      <a:r>
                        <a:rPr lang="en-US"/>
                        <a:t>No</a:t>
                      </a:r>
                    </a:p>
                  </a:txBody>
                  <a:tcPr/>
                </a:tc>
                <a:tc>
                  <a:txBody>
                    <a:bodyPr/>
                    <a:lstStyle/>
                    <a:p>
                      <a:r>
                        <a:rPr lang="en-US"/>
                        <a:t>O(N)</a:t>
                      </a:r>
                    </a:p>
                  </a:txBody>
                  <a:tcPr/>
                </a:tc>
                <a:tc>
                  <a:txBody>
                    <a:bodyPr/>
                    <a:lstStyle/>
                    <a:p>
                      <a:endParaRPr lang="en-US"/>
                    </a:p>
                  </a:txBody>
                  <a:tcPr/>
                </a:tc>
                <a:tc>
                  <a:txBody>
                    <a:bodyPr/>
                    <a:lstStyle/>
                    <a:p>
                      <a:r>
                        <a:rPr lang="en-US"/>
                        <a:t>Constant</a:t>
                      </a:r>
                    </a:p>
                  </a:txBody>
                  <a:tcPr/>
                </a:tc>
                <a:extLst>
                  <a:ext uri="{0D108BD9-81ED-4DB2-BD59-A6C34878D82A}">
                    <a16:rowId xmlns:a16="http://schemas.microsoft.com/office/drawing/2014/main" val="4124108149"/>
                  </a:ext>
                </a:extLst>
              </a:tr>
              <a:tr h="370840">
                <a:tc>
                  <a:txBody>
                    <a:bodyPr/>
                    <a:lstStyle/>
                    <a:p>
                      <a:r>
                        <a:rPr lang="en-US"/>
                        <a:t>Other</a:t>
                      </a:r>
                    </a:p>
                  </a:txBody>
                  <a:tcPr/>
                </a:tc>
                <a:tc>
                  <a:txBody>
                    <a:bodyPr/>
                    <a:lstStyle/>
                    <a:p>
                      <a:r>
                        <a:rPr lang="en-US"/>
                        <a:t>No</a:t>
                      </a:r>
                    </a:p>
                  </a:txBody>
                  <a:tcPr/>
                </a:tc>
                <a:tc>
                  <a:txBody>
                    <a:bodyPr/>
                    <a:lstStyle/>
                    <a:p>
                      <a:r>
                        <a:rPr lang="en-US"/>
                        <a:t>No</a:t>
                      </a:r>
                    </a:p>
                  </a:txBody>
                  <a:tcPr/>
                </a:tc>
                <a:tc>
                  <a:txBody>
                    <a:bodyPr/>
                    <a:lstStyle/>
                    <a:p>
                      <a:r>
                        <a:rPr lang="en-US"/>
                        <a:t>Use road network [2,3]</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962962011"/>
                  </a:ext>
                </a:extLst>
              </a:tr>
              <a:tr h="370840">
                <a:tc>
                  <a:txBody>
                    <a:bodyPr/>
                    <a:lstStyle/>
                    <a:p>
                      <a:endParaRPr lang="en-US"/>
                    </a:p>
                  </a:txBody>
                  <a:tcPr/>
                </a:tc>
                <a:tc>
                  <a:txBody>
                    <a:bodyPr/>
                    <a:lstStyle/>
                    <a:p>
                      <a:r>
                        <a:rPr lang="en-US"/>
                        <a:t>Yes</a:t>
                      </a:r>
                    </a:p>
                  </a:txBody>
                  <a:tcPr/>
                </a:tc>
                <a:tc>
                  <a:txBody>
                    <a:bodyPr/>
                    <a:lstStyle/>
                    <a:p>
                      <a:endParaRPr lang="en-US"/>
                    </a:p>
                  </a:txBody>
                  <a:tcPr/>
                </a:tc>
                <a:tc>
                  <a:txBody>
                    <a:bodyPr/>
                    <a:lstStyle/>
                    <a:p>
                      <a:r>
                        <a:rPr lang="en-US"/>
                        <a:t>1-pass sampling [7]</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a:t>Linear</a:t>
                      </a:r>
                    </a:p>
                  </a:txBody>
                  <a:tcPr/>
                </a:tc>
                <a:extLst>
                  <a:ext uri="{0D108BD9-81ED-4DB2-BD59-A6C34878D82A}">
                    <a16:rowId xmlns:a16="http://schemas.microsoft.com/office/drawing/2014/main" val="2470177650"/>
                  </a:ext>
                </a:extLst>
              </a:tr>
              <a:tr h="370840">
                <a:tc>
                  <a:txBody>
                    <a:bodyPr/>
                    <a:lstStyle/>
                    <a:p>
                      <a:r>
                        <a:rPr lang="en-US" dirty="0"/>
                        <a:t>Proposed (</a:t>
                      </a:r>
                      <a:r>
                        <a:rPr lang="en-US" dirty="0" err="1"/>
                        <a:t>Trajic</a:t>
                      </a:r>
                      <a:r>
                        <a:rPr lang="en-US" dirty="0"/>
                        <a:t>)</a:t>
                      </a:r>
                    </a:p>
                  </a:txBody>
                  <a:tcPr/>
                </a:tc>
                <a:tc>
                  <a:txBody>
                    <a:bodyPr/>
                    <a:lstStyle/>
                    <a:p>
                      <a:r>
                        <a:rPr lang="en-US" dirty="0"/>
                        <a:t>Yes</a:t>
                      </a:r>
                    </a:p>
                  </a:txBody>
                  <a:tcPr/>
                </a:tc>
                <a:tc>
                  <a:txBody>
                    <a:bodyPr/>
                    <a:lstStyle/>
                    <a:p>
                      <a:endParaRPr lang="en-US"/>
                    </a:p>
                  </a:txBody>
                  <a:tcPr/>
                </a:tc>
                <a:tc>
                  <a:txBody>
                    <a:bodyPr/>
                    <a:lstStyle/>
                    <a:p>
                      <a:endParaRPr lang="en-US"/>
                    </a:p>
                  </a:txBody>
                  <a:tcPr/>
                </a:tc>
                <a:tc>
                  <a:txBody>
                    <a:bodyPr/>
                    <a:lstStyle/>
                    <a:p>
                      <a:r>
                        <a:rPr lang="en-US" dirty="0"/>
                        <a:t>No</a:t>
                      </a:r>
                    </a:p>
                  </a:txBody>
                  <a:tcPr/>
                </a:tc>
                <a:tc>
                  <a:txBody>
                    <a:bodyPr/>
                    <a:lstStyle/>
                    <a:p>
                      <a:r>
                        <a:rPr lang="en-US"/>
                        <a:t>O(N)</a:t>
                      </a:r>
                    </a:p>
                  </a:txBody>
                  <a:tcPr/>
                </a:tc>
                <a:tc>
                  <a:txBody>
                    <a:bodyPr/>
                    <a:lstStyle/>
                    <a:p>
                      <a:endParaRPr lang="en-US"/>
                    </a:p>
                  </a:txBody>
                  <a:tcPr/>
                </a:tc>
                <a:tc>
                  <a:txBody>
                    <a:bodyPr/>
                    <a:lstStyle/>
                    <a:p>
                      <a:r>
                        <a:rPr lang="en-US" dirty="0"/>
                        <a:t>Multiple predictor</a:t>
                      </a:r>
                    </a:p>
                  </a:txBody>
                  <a:tcPr/>
                </a:tc>
                <a:extLst>
                  <a:ext uri="{0D108BD9-81ED-4DB2-BD59-A6C34878D82A}">
                    <a16:rowId xmlns:a16="http://schemas.microsoft.com/office/drawing/2014/main" val="3112643643"/>
                  </a:ext>
                </a:extLst>
              </a:tr>
            </a:tbl>
          </a:graphicData>
        </a:graphic>
      </p:graphicFrame>
      <p:sp>
        <p:nvSpPr>
          <p:cNvPr id="4" name="Slide Number Placeholder 3">
            <a:extLst>
              <a:ext uri="{FF2B5EF4-FFF2-40B4-BE49-F238E27FC236}">
                <a16:creationId xmlns:a16="http://schemas.microsoft.com/office/drawing/2014/main" id="{92DB54B1-F1E0-4D3D-9726-7FEB1A7CB74D}"/>
              </a:ext>
            </a:extLst>
          </p:cNvPr>
          <p:cNvSpPr>
            <a:spLocks noGrp="1"/>
          </p:cNvSpPr>
          <p:nvPr>
            <p:ph type="sldNum" sz="quarter" idx="11"/>
          </p:nvPr>
        </p:nvSpPr>
        <p:spPr/>
        <p:txBody>
          <a:bodyPr/>
          <a:lstStyle/>
          <a:p>
            <a:fld id="{E4D37B5F-ABCF-48FC-8FD3-F3890A2DD608}" type="slidenum">
              <a:rPr lang="en-US" smtClean="0"/>
              <a:pPr/>
              <a:t>51</a:t>
            </a:fld>
            <a:endParaRPr lang="en-US"/>
          </a:p>
        </p:txBody>
      </p:sp>
      <p:sp>
        <p:nvSpPr>
          <p:cNvPr id="6" name="Title 1">
            <a:extLst>
              <a:ext uri="{FF2B5EF4-FFF2-40B4-BE49-F238E27FC236}">
                <a16:creationId xmlns:a16="http://schemas.microsoft.com/office/drawing/2014/main" id="{A656164C-43ED-4B93-A259-EE04FC6CD10C}"/>
              </a:ext>
            </a:extLst>
          </p:cNvPr>
          <p:cNvSpPr txBox="1">
            <a:spLocks/>
          </p:cNvSpPr>
          <p:nvPr/>
        </p:nvSpPr>
        <p:spPr bwMode="auto">
          <a:xfrm>
            <a:off x="685800" y="950627"/>
            <a:ext cx="7772400" cy="78015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a:solidFill>
                  <a:srgbClr val="7A0019"/>
                </a:solidFill>
                <a:latin typeface="+mj-lt"/>
                <a:ea typeface="+mj-ea"/>
                <a:cs typeface="+mj-cs"/>
              </a:defRPr>
            </a:lvl1pPr>
            <a:lvl2pPr algn="ctr" rtl="0" eaLnBrk="1" fontAlgn="base" hangingPunct="1">
              <a:spcBef>
                <a:spcPct val="0"/>
              </a:spcBef>
              <a:spcAft>
                <a:spcPct val="0"/>
              </a:spcAft>
              <a:defRPr sz="3300">
                <a:solidFill>
                  <a:srgbClr val="7A0019"/>
                </a:solidFill>
                <a:latin typeface="Arial" charset="0"/>
                <a:ea typeface="ＭＳ Ｐゴシック" charset="0"/>
                <a:cs typeface="ＭＳ Ｐゴシック" charset="0"/>
              </a:defRPr>
            </a:lvl2pPr>
            <a:lvl3pPr algn="ctr" rtl="0" eaLnBrk="1" fontAlgn="base" hangingPunct="1">
              <a:spcBef>
                <a:spcPct val="0"/>
              </a:spcBef>
              <a:spcAft>
                <a:spcPct val="0"/>
              </a:spcAft>
              <a:defRPr sz="3300">
                <a:solidFill>
                  <a:srgbClr val="7A0019"/>
                </a:solidFill>
                <a:latin typeface="Arial" charset="0"/>
                <a:ea typeface="ＭＳ Ｐゴシック" charset="0"/>
                <a:cs typeface="ＭＳ Ｐゴシック" charset="0"/>
              </a:defRPr>
            </a:lvl3pPr>
            <a:lvl4pPr algn="ctr" rtl="0" eaLnBrk="1" fontAlgn="base" hangingPunct="1">
              <a:spcBef>
                <a:spcPct val="0"/>
              </a:spcBef>
              <a:spcAft>
                <a:spcPct val="0"/>
              </a:spcAft>
              <a:defRPr sz="3300">
                <a:solidFill>
                  <a:srgbClr val="7A0019"/>
                </a:solidFill>
                <a:latin typeface="Arial" charset="0"/>
                <a:ea typeface="ＭＳ Ｐゴシック" charset="0"/>
                <a:cs typeface="ＭＳ Ｐゴシック" charset="0"/>
              </a:defRPr>
            </a:lvl4pPr>
            <a:lvl5pPr algn="ctr" rtl="0" eaLnBrk="1" fontAlgn="base" hangingPunct="1">
              <a:spcBef>
                <a:spcPct val="0"/>
              </a:spcBef>
              <a:spcAft>
                <a:spcPct val="0"/>
              </a:spcAft>
              <a:defRPr sz="3300">
                <a:solidFill>
                  <a:srgbClr val="7A0019"/>
                </a:solidFill>
                <a:latin typeface="Arial" charset="0"/>
                <a:ea typeface="ＭＳ Ｐゴシック" charset="0"/>
                <a:cs typeface="ＭＳ Ｐゴシック" charset="0"/>
              </a:defRPr>
            </a:lvl5pPr>
            <a:lvl6pPr marL="342892" algn="ctr" rtl="0" eaLnBrk="1" fontAlgn="base" hangingPunct="1">
              <a:spcBef>
                <a:spcPct val="0"/>
              </a:spcBef>
              <a:spcAft>
                <a:spcPct val="0"/>
              </a:spcAft>
              <a:defRPr sz="3300">
                <a:solidFill>
                  <a:srgbClr val="7A0019"/>
                </a:solidFill>
                <a:latin typeface="Arial" charset="0"/>
                <a:ea typeface="ＭＳ Ｐゴシック" charset="0"/>
                <a:cs typeface="ＭＳ Ｐゴシック" charset="0"/>
              </a:defRPr>
            </a:lvl6pPr>
            <a:lvl7pPr marL="685783" algn="ctr" rtl="0" eaLnBrk="1" fontAlgn="base" hangingPunct="1">
              <a:spcBef>
                <a:spcPct val="0"/>
              </a:spcBef>
              <a:spcAft>
                <a:spcPct val="0"/>
              </a:spcAft>
              <a:defRPr sz="3300">
                <a:solidFill>
                  <a:srgbClr val="7A0019"/>
                </a:solidFill>
                <a:latin typeface="Arial" charset="0"/>
                <a:ea typeface="ＭＳ Ｐゴシック" charset="0"/>
                <a:cs typeface="ＭＳ Ｐゴシック" charset="0"/>
              </a:defRPr>
            </a:lvl7pPr>
            <a:lvl8pPr marL="1028675" algn="ctr" rtl="0" eaLnBrk="1" fontAlgn="base" hangingPunct="1">
              <a:spcBef>
                <a:spcPct val="0"/>
              </a:spcBef>
              <a:spcAft>
                <a:spcPct val="0"/>
              </a:spcAft>
              <a:defRPr sz="3300">
                <a:solidFill>
                  <a:srgbClr val="7A0019"/>
                </a:solidFill>
                <a:latin typeface="Arial" charset="0"/>
                <a:ea typeface="ＭＳ Ｐゴシック" charset="0"/>
                <a:cs typeface="ＭＳ Ｐゴシック" charset="0"/>
              </a:defRPr>
            </a:lvl8pPr>
            <a:lvl9pPr marL="1371566" algn="ctr" rtl="0" eaLnBrk="1" fontAlgn="base" hangingPunct="1">
              <a:spcBef>
                <a:spcPct val="0"/>
              </a:spcBef>
              <a:spcAft>
                <a:spcPct val="0"/>
              </a:spcAft>
              <a:defRPr sz="3300">
                <a:solidFill>
                  <a:srgbClr val="7A0019"/>
                </a:solidFill>
                <a:latin typeface="Arial" charset="0"/>
                <a:ea typeface="ＭＳ Ｐゴシック" charset="0"/>
                <a:cs typeface="ＭＳ Ｐゴシック" charset="0"/>
              </a:defRPr>
            </a:lvl9pPr>
          </a:lstStyle>
          <a:p>
            <a:pPr defTabSz="914400"/>
            <a:r>
              <a:rPr lang="en-US" sz="2000" kern="0" dirty="0"/>
              <a:t>Exercise: </a:t>
            </a:r>
            <a:r>
              <a:rPr lang="en-US" sz="2000" kern="0" dirty="0">
                <a:solidFill>
                  <a:schemeClr val="tx1"/>
                </a:solidFill>
              </a:rPr>
              <a:t>Create a decision tree using the following table</a:t>
            </a:r>
          </a:p>
        </p:txBody>
      </p:sp>
      <p:sp>
        <p:nvSpPr>
          <p:cNvPr id="3" name="Rectangle 2">
            <a:extLst>
              <a:ext uri="{FF2B5EF4-FFF2-40B4-BE49-F238E27FC236}">
                <a16:creationId xmlns:a16="http://schemas.microsoft.com/office/drawing/2014/main" id="{D069C259-B804-CC40-BB28-52981FDE9C2A}"/>
              </a:ext>
              <a:ext uri="{C183D7F6-B498-43B3-948B-1728B52AA6E4}">
                <adec:decorative xmlns:adec="http://schemas.microsoft.com/office/drawing/2017/decorative" val="1"/>
              </a:ext>
            </a:extLst>
          </p:cNvPr>
          <p:cNvSpPr/>
          <p:nvPr/>
        </p:nvSpPr>
        <p:spPr bwMode="auto">
          <a:xfrm>
            <a:off x="1421176" y="1730778"/>
            <a:ext cx="705079" cy="3728924"/>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7" name="Rectangle 6">
            <a:extLst>
              <a:ext uri="{FF2B5EF4-FFF2-40B4-BE49-F238E27FC236}">
                <a16:creationId xmlns:a16="http://schemas.microsoft.com/office/drawing/2014/main" id="{8DE8CDD0-56FF-BF4D-8EDF-7F8EE83A97A4}"/>
              </a:ext>
              <a:ext uri="{C183D7F6-B498-43B3-948B-1728B52AA6E4}">
                <adec:decorative xmlns:adec="http://schemas.microsoft.com/office/drawing/2017/decorative" val="1"/>
              </a:ext>
            </a:extLst>
          </p:cNvPr>
          <p:cNvSpPr/>
          <p:nvPr/>
        </p:nvSpPr>
        <p:spPr bwMode="auto">
          <a:xfrm>
            <a:off x="2036286" y="1739957"/>
            <a:ext cx="705079" cy="3728924"/>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8" name="Rectangle 7">
            <a:extLst>
              <a:ext uri="{FF2B5EF4-FFF2-40B4-BE49-F238E27FC236}">
                <a16:creationId xmlns:a16="http://schemas.microsoft.com/office/drawing/2014/main" id="{221ACDB8-900A-604A-B6D8-D2139A512C0C}"/>
              </a:ext>
              <a:ext uri="{C183D7F6-B498-43B3-948B-1728B52AA6E4}">
                <adec:decorative xmlns:adec="http://schemas.microsoft.com/office/drawing/2017/decorative" val="1"/>
              </a:ext>
            </a:extLst>
          </p:cNvPr>
          <p:cNvSpPr/>
          <p:nvPr/>
        </p:nvSpPr>
        <p:spPr bwMode="auto">
          <a:xfrm>
            <a:off x="4977836" y="1786862"/>
            <a:ext cx="848879" cy="3728924"/>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9" name="Rectangle 8">
            <a:extLst>
              <a:ext uri="{FF2B5EF4-FFF2-40B4-BE49-F238E27FC236}">
                <a16:creationId xmlns:a16="http://schemas.microsoft.com/office/drawing/2014/main" id="{43C77746-B7D7-904B-9B73-53B3F8C4403A}"/>
              </a:ext>
              <a:ext uri="{C183D7F6-B498-43B3-948B-1728B52AA6E4}">
                <adec:decorative xmlns:adec="http://schemas.microsoft.com/office/drawing/2017/decorative" val="1"/>
              </a:ext>
            </a:extLst>
          </p:cNvPr>
          <p:cNvSpPr/>
          <p:nvPr/>
        </p:nvSpPr>
        <p:spPr bwMode="auto">
          <a:xfrm>
            <a:off x="5761822" y="1758820"/>
            <a:ext cx="1046602" cy="3728924"/>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0" name="Rectangle 9">
            <a:extLst>
              <a:ext uri="{FF2B5EF4-FFF2-40B4-BE49-F238E27FC236}">
                <a16:creationId xmlns:a16="http://schemas.microsoft.com/office/drawing/2014/main" id="{3EBAB494-5C6A-8746-B252-44ED76C8F740}"/>
              </a:ext>
              <a:ext uri="{C183D7F6-B498-43B3-948B-1728B52AA6E4}">
                <adec:decorative xmlns:adec="http://schemas.microsoft.com/office/drawing/2017/decorative" val="1"/>
              </a:ext>
            </a:extLst>
          </p:cNvPr>
          <p:cNvSpPr/>
          <p:nvPr/>
        </p:nvSpPr>
        <p:spPr bwMode="auto">
          <a:xfrm>
            <a:off x="6808424" y="1750974"/>
            <a:ext cx="1124976" cy="3728924"/>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1" name="Rectangle 10">
            <a:extLst>
              <a:ext uri="{FF2B5EF4-FFF2-40B4-BE49-F238E27FC236}">
                <a16:creationId xmlns:a16="http://schemas.microsoft.com/office/drawing/2014/main" id="{534917F8-FE38-EA4E-BDCE-B30F4B47EF38}"/>
              </a:ext>
              <a:ext uri="{C183D7F6-B498-43B3-948B-1728B52AA6E4}">
                <adec:decorative xmlns:adec="http://schemas.microsoft.com/office/drawing/2017/decorative" val="1"/>
              </a:ext>
            </a:extLst>
          </p:cNvPr>
          <p:cNvSpPr/>
          <p:nvPr/>
        </p:nvSpPr>
        <p:spPr bwMode="auto">
          <a:xfrm>
            <a:off x="7922963" y="1749136"/>
            <a:ext cx="1124976" cy="3728924"/>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16224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8F8FB-7078-4887-ADFC-12FCB4DC0980}"/>
              </a:ext>
            </a:extLst>
          </p:cNvPr>
          <p:cNvSpPr>
            <a:spLocks noGrp="1"/>
          </p:cNvSpPr>
          <p:nvPr>
            <p:ph type="title"/>
          </p:nvPr>
        </p:nvSpPr>
        <p:spPr/>
        <p:txBody>
          <a:bodyPr/>
          <a:lstStyle/>
          <a:p>
            <a:r>
              <a:rPr lang="en-US" b="1" dirty="0"/>
              <a:t>Decision Table to Decision Tree</a:t>
            </a:r>
          </a:p>
        </p:txBody>
      </p:sp>
      <p:sp>
        <p:nvSpPr>
          <p:cNvPr id="4" name="Slide Number Placeholder 3">
            <a:extLst>
              <a:ext uri="{FF2B5EF4-FFF2-40B4-BE49-F238E27FC236}">
                <a16:creationId xmlns:a16="http://schemas.microsoft.com/office/drawing/2014/main" id="{D3333F78-5F71-41D1-A7AA-207358CDE530}"/>
              </a:ext>
            </a:extLst>
          </p:cNvPr>
          <p:cNvSpPr>
            <a:spLocks noGrp="1"/>
          </p:cNvSpPr>
          <p:nvPr>
            <p:ph type="sldNum" sz="quarter" idx="11"/>
          </p:nvPr>
        </p:nvSpPr>
        <p:spPr/>
        <p:txBody>
          <a:bodyPr/>
          <a:lstStyle/>
          <a:p>
            <a:fld id="{E4D37B5F-ABCF-48FC-8FD3-F3890A2DD608}" type="slidenum">
              <a:rPr lang="en-US" smtClean="0"/>
              <a:pPr/>
              <a:t>52</a:t>
            </a:fld>
            <a:endParaRPr lang="en-US"/>
          </a:p>
        </p:txBody>
      </p:sp>
      <p:sp>
        <p:nvSpPr>
          <p:cNvPr id="5" name="Rectangle 4">
            <a:extLst>
              <a:ext uri="{FF2B5EF4-FFF2-40B4-BE49-F238E27FC236}">
                <a16:creationId xmlns:a16="http://schemas.microsoft.com/office/drawing/2014/main" id="{A9B6F0E7-F9D6-41DC-90B7-2876EA0E3E61}"/>
              </a:ext>
            </a:extLst>
          </p:cNvPr>
          <p:cNvSpPr/>
          <p:nvPr/>
        </p:nvSpPr>
        <p:spPr>
          <a:xfrm>
            <a:off x="2962594" y="1201727"/>
            <a:ext cx="1774845" cy="338554"/>
          </a:xfrm>
          <a:prstGeom prst="rect">
            <a:avLst/>
          </a:prstGeom>
        </p:spPr>
        <p:txBody>
          <a:bodyPr wrap="square">
            <a:spAutoFit/>
          </a:bodyPr>
          <a:lstStyle/>
          <a:p>
            <a:r>
              <a:rPr lang="en-US" sz="1600" dirty="0"/>
              <a:t>Need road map</a:t>
            </a:r>
          </a:p>
        </p:txBody>
      </p:sp>
      <p:cxnSp>
        <p:nvCxnSpPr>
          <p:cNvPr id="7" name="Straight Arrow Connector 6">
            <a:extLst>
              <a:ext uri="{FF2B5EF4-FFF2-40B4-BE49-F238E27FC236}">
                <a16:creationId xmlns:a16="http://schemas.microsoft.com/office/drawing/2014/main" id="{DC8A6E38-DF93-47AF-85D0-2AA4E71D4EF9}"/>
              </a:ext>
              <a:ext uri="{C183D7F6-B498-43B3-948B-1728B52AA6E4}">
                <adec:decorative xmlns:adec="http://schemas.microsoft.com/office/drawing/2017/decorative" val="1"/>
              </a:ext>
            </a:extLst>
          </p:cNvPr>
          <p:cNvCxnSpPr/>
          <p:nvPr/>
        </p:nvCxnSpPr>
        <p:spPr bwMode="auto">
          <a:xfrm flipH="1">
            <a:off x="2415823" y="1571059"/>
            <a:ext cx="1027289" cy="39070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8" name="Straight Arrow Connector 7">
            <a:extLst>
              <a:ext uri="{FF2B5EF4-FFF2-40B4-BE49-F238E27FC236}">
                <a16:creationId xmlns:a16="http://schemas.microsoft.com/office/drawing/2014/main" id="{974D7B58-CE60-491F-A622-35711A2FF6FD}"/>
              </a:ext>
              <a:ext uri="{C183D7F6-B498-43B3-948B-1728B52AA6E4}">
                <adec:decorative xmlns:adec="http://schemas.microsoft.com/office/drawing/2017/decorative" val="1"/>
              </a:ext>
            </a:extLst>
          </p:cNvPr>
          <p:cNvCxnSpPr>
            <a:cxnSpLocks/>
          </p:cNvCxnSpPr>
          <p:nvPr/>
        </p:nvCxnSpPr>
        <p:spPr bwMode="auto">
          <a:xfrm>
            <a:off x="4090276" y="1571058"/>
            <a:ext cx="647163" cy="30039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nvGrpSpPr>
          <p:cNvPr id="6" name="Group 5" descr="&quot;Text reading 'Line generalization e.g., Douglas Peucker, Hershburger, opening window.'&quot;">
            <a:extLst>
              <a:ext uri="{FF2B5EF4-FFF2-40B4-BE49-F238E27FC236}">
                <a16:creationId xmlns:a16="http://schemas.microsoft.com/office/drawing/2014/main" id="{628739DC-6266-5A41-8B5F-D5911E9A2953}"/>
              </a:ext>
            </a:extLst>
          </p:cNvPr>
          <p:cNvGrpSpPr/>
          <p:nvPr/>
        </p:nvGrpSpPr>
        <p:grpSpPr>
          <a:xfrm>
            <a:off x="5625564" y="2584438"/>
            <a:ext cx="3085950" cy="1106776"/>
            <a:chOff x="1263481" y="2718264"/>
            <a:chExt cx="2573868" cy="1106776"/>
          </a:xfrm>
        </p:grpSpPr>
        <p:sp>
          <p:nvSpPr>
            <p:cNvPr id="10" name="Rectangle 9">
              <a:extLst>
                <a:ext uri="{FF2B5EF4-FFF2-40B4-BE49-F238E27FC236}">
                  <a16:creationId xmlns:a16="http://schemas.microsoft.com/office/drawing/2014/main" id="{8CCCEE7A-ABCD-4ACB-B937-C5D38C2A261D}"/>
                </a:ext>
              </a:extLst>
            </p:cNvPr>
            <p:cNvSpPr/>
            <p:nvPr/>
          </p:nvSpPr>
          <p:spPr>
            <a:xfrm>
              <a:off x="1263481" y="2718264"/>
              <a:ext cx="2107129" cy="338554"/>
            </a:xfrm>
            <a:prstGeom prst="rect">
              <a:avLst/>
            </a:prstGeom>
          </p:spPr>
          <p:txBody>
            <a:bodyPr wrap="square">
              <a:spAutoFit/>
            </a:bodyPr>
            <a:lstStyle/>
            <a:p>
              <a:r>
                <a:rPr lang="en-US" sz="1600" dirty="0"/>
                <a:t>Line generalization</a:t>
              </a:r>
            </a:p>
          </p:txBody>
        </p:sp>
        <p:sp>
          <p:nvSpPr>
            <p:cNvPr id="11" name="Rectangle 10">
              <a:extLst>
                <a:ext uri="{FF2B5EF4-FFF2-40B4-BE49-F238E27FC236}">
                  <a16:creationId xmlns:a16="http://schemas.microsoft.com/office/drawing/2014/main" id="{5EBDBE6A-36E1-455F-A9BF-6D69F038631A}"/>
                </a:ext>
              </a:extLst>
            </p:cNvPr>
            <p:cNvSpPr/>
            <p:nvPr/>
          </p:nvSpPr>
          <p:spPr>
            <a:xfrm>
              <a:off x="1263481" y="2994043"/>
              <a:ext cx="2573868" cy="830997"/>
            </a:xfrm>
            <a:prstGeom prst="rect">
              <a:avLst/>
            </a:prstGeom>
          </p:spPr>
          <p:txBody>
            <a:bodyPr wrap="square">
              <a:spAutoFit/>
            </a:bodyPr>
            <a:lstStyle/>
            <a:p>
              <a:r>
                <a:rPr lang="en-US" sz="1600" dirty="0"/>
                <a:t>e.g., Douglas </a:t>
              </a:r>
              <a:r>
                <a:rPr lang="en-US" sz="1600" dirty="0" err="1"/>
                <a:t>Peucker</a:t>
              </a:r>
              <a:r>
                <a:rPr lang="en-US" sz="1600" dirty="0"/>
                <a:t>, </a:t>
              </a:r>
            </a:p>
            <a:p>
              <a:r>
                <a:rPr lang="en-US" sz="1600" dirty="0" err="1"/>
                <a:t>Hershburger</a:t>
              </a:r>
              <a:r>
                <a:rPr lang="en-US" sz="1600" dirty="0"/>
                <a:t>, opening window</a:t>
              </a:r>
            </a:p>
          </p:txBody>
        </p:sp>
      </p:grpSp>
      <p:sp>
        <p:nvSpPr>
          <p:cNvPr id="12" name="Rectangle 11">
            <a:extLst>
              <a:ext uri="{FF2B5EF4-FFF2-40B4-BE49-F238E27FC236}">
                <a16:creationId xmlns:a16="http://schemas.microsoft.com/office/drawing/2014/main" id="{C6C9CF0C-6EEB-45BB-9E94-51D0DFB7BC85}"/>
              </a:ext>
            </a:extLst>
          </p:cNvPr>
          <p:cNvSpPr/>
          <p:nvPr/>
        </p:nvSpPr>
        <p:spPr>
          <a:xfrm>
            <a:off x="855465" y="1981878"/>
            <a:ext cx="2107129" cy="338554"/>
          </a:xfrm>
          <a:prstGeom prst="rect">
            <a:avLst/>
          </a:prstGeom>
        </p:spPr>
        <p:txBody>
          <a:bodyPr wrap="square">
            <a:spAutoFit/>
          </a:bodyPr>
          <a:lstStyle/>
          <a:p>
            <a:r>
              <a:rPr lang="en-US" sz="1600"/>
              <a:t>Map matching</a:t>
            </a:r>
          </a:p>
        </p:txBody>
      </p:sp>
      <p:cxnSp>
        <p:nvCxnSpPr>
          <p:cNvPr id="13" name="Straight Arrow Connector 12">
            <a:extLst>
              <a:ext uri="{FF2B5EF4-FFF2-40B4-BE49-F238E27FC236}">
                <a16:creationId xmlns:a16="http://schemas.microsoft.com/office/drawing/2014/main" id="{C08E615B-91D0-47FF-8CC1-383C81042D9D}"/>
              </a:ext>
              <a:ext uri="{C183D7F6-B498-43B3-948B-1728B52AA6E4}">
                <adec:decorative xmlns:adec="http://schemas.microsoft.com/office/drawing/2017/decorative" val="1"/>
              </a:ext>
            </a:extLst>
          </p:cNvPr>
          <p:cNvCxnSpPr/>
          <p:nvPr/>
        </p:nvCxnSpPr>
        <p:spPr bwMode="auto">
          <a:xfrm flipH="1">
            <a:off x="3189112" y="2307445"/>
            <a:ext cx="1027289" cy="39070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4" name="Rectangle 13">
            <a:extLst>
              <a:ext uri="{FF2B5EF4-FFF2-40B4-BE49-F238E27FC236}">
                <a16:creationId xmlns:a16="http://schemas.microsoft.com/office/drawing/2014/main" id="{45DD50C4-A605-4C25-988C-7BFA3FE4710F}"/>
              </a:ext>
            </a:extLst>
          </p:cNvPr>
          <p:cNvSpPr/>
          <p:nvPr/>
        </p:nvSpPr>
        <p:spPr>
          <a:xfrm>
            <a:off x="3702756" y="1888325"/>
            <a:ext cx="2054577" cy="338554"/>
          </a:xfrm>
          <a:prstGeom prst="rect">
            <a:avLst/>
          </a:prstGeom>
        </p:spPr>
        <p:txBody>
          <a:bodyPr wrap="square">
            <a:spAutoFit/>
          </a:bodyPr>
          <a:lstStyle/>
          <a:p>
            <a:r>
              <a:rPr lang="en-US" sz="1600" dirty="0"/>
              <a:t>One pass O(n)?</a:t>
            </a:r>
          </a:p>
        </p:txBody>
      </p:sp>
      <p:cxnSp>
        <p:nvCxnSpPr>
          <p:cNvPr id="16" name="Straight Arrow Connector 15">
            <a:extLst>
              <a:ext uri="{FF2B5EF4-FFF2-40B4-BE49-F238E27FC236}">
                <a16:creationId xmlns:a16="http://schemas.microsoft.com/office/drawing/2014/main" id="{DA40AD5D-83F2-4593-9DE0-6E267B42BAAF}"/>
              </a:ext>
              <a:ext uri="{C183D7F6-B498-43B3-948B-1728B52AA6E4}">
                <adec:decorative xmlns:adec="http://schemas.microsoft.com/office/drawing/2017/decorative" val="1"/>
              </a:ext>
            </a:extLst>
          </p:cNvPr>
          <p:cNvCxnSpPr>
            <a:cxnSpLocks/>
          </p:cNvCxnSpPr>
          <p:nvPr/>
        </p:nvCxnSpPr>
        <p:spPr bwMode="auto">
          <a:xfrm>
            <a:off x="5053726" y="2355604"/>
            <a:ext cx="647163" cy="30039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 name="Rectangle 30">
            <a:extLst>
              <a:ext uri="{FF2B5EF4-FFF2-40B4-BE49-F238E27FC236}">
                <a16:creationId xmlns:a16="http://schemas.microsoft.com/office/drawing/2014/main" id="{7B9EA5BB-17D3-4C8E-9DBA-C6F46DB41C7F}"/>
              </a:ext>
            </a:extLst>
          </p:cNvPr>
          <p:cNvSpPr/>
          <p:nvPr/>
        </p:nvSpPr>
        <p:spPr>
          <a:xfrm>
            <a:off x="2712156" y="1469272"/>
            <a:ext cx="434622" cy="338554"/>
          </a:xfrm>
          <a:prstGeom prst="rect">
            <a:avLst/>
          </a:prstGeom>
        </p:spPr>
        <p:txBody>
          <a:bodyPr wrap="square">
            <a:spAutoFit/>
          </a:bodyPr>
          <a:lstStyle/>
          <a:p>
            <a:r>
              <a:rPr lang="en-US" sz="1600"/>
              <a:t>Y</a:t>
            </a:r>
          </a:p>
        </p:txBody>
      </p:sp>
      <p:sp>
        <p:nvSpPr>
          <p:cNvPr id="32" name="Rectangle 31">
            <a:extLst>
              <a:ext uri="{FF2B5EF4-FFF2-40B4-BE49-F238E27FC236}">
                <a16:creationId xmlns:a16="http://schemas.microsoft.com/office/drawing/2014/main" id="{73F04B1A-C414-4985-BD8B-1D5F1F75462A}"/>
              </a:ext>
            </a:extLst>
          </p:cNvPr>
          <p:cNvSpPr/>
          <p:nvPr/>
        </p:nvSpPr>
        <p:spPr>
          <a:xfrm>
            <a:off x="3380283" y="2170938"/>
            <a:ext cx="434622" cy="338554"/>
          </a:xfrm>
          <a:prstGeom prst="rect">
            <a:avLst/>
          </a:prstGeom>
        </p:spPr>
        <p:txBody>
          <a:bodyPr wrap="square">
            <a:spAutoFit/>
          </a:bodyPr>
          <a:lstStyle/>
          <a:p>
            <a:r>
              <a:rPr lang="en-US" sz="1600"/>
              <a:t>Y</a:t>
            </a:r>
          </a:p>
        </p:txBody>
      </p:sp>
      <p:sp>
        <p:nvSpPr>
          <p:cNvPr id="34" name="Rectangle 33">
            <a:extLst>
              <a:ext uri="{FF2B5EF4-FFF2-40B4-BE49-F238E27FC236}">
                <a16:creationId xmlns:a16="http://schemas.microsoft.com/office/drawing/2014/main" id="{941D9B76-1606-491A-A706-E238AC1CFC9F}"/>
              </a:ext>
            </a:extLst>
          </p:cNvPr>
          <p:cNvSpPr/>
          <p:nvPr/>
        </p:nvSpPr>
        <p:spPr>
          <a:xfrm>
            <a:off x="4461738" y="1492132"/>
            <a:ext cx="434622" cy="338554"/>
          </a:xfrm>
          <a:prstGeom prst="rect">
            <a:avLst/>
          </a:prstGeom>
        </p:spPr>
        <p:txBody>
          <a:bodyPr wrap="square">
            <a:spAutoFit/>
          </a:bodyPr>
          <a:lstStyle/>
          <a:p>
            <a:r>
              <a:rPr lang="en-US" sz="1600"/>
              <a:t>N</a:t>
            </a:r>
          </a:p>
        </p:txBody>
      </p:sp>
      <p:sp>
        <p:nvSpPr>
          <p:cNvPr id="35" name="Rectangle 34">
            <a:extLst>
              <a:ext uri="{FF2B5EF4-FFF2-40B4-BE49-F238E27FC236}">
                <a16:creationId xmlns:a16="http://schemas.microsoft.com/office/drawing/2014/main" id="{75BC4D7F-D5C9-41F1-BB11-D86254DA2CAE}"/>
              </a:ext>
            </a:extLst>
          </p:cNvPr>
          <p:cNvSpPr/>
          <p:nvPr/>
        </p:nvSpPr>
        <p:spPr>
          <a:xfrm>
            <a:off x="5377307" y="2170938"/>
            <a:ext cx="434622" cy="338554"/>
          </a:xfrm>
          <a:prstGeom prst="rect">
            <a:avLst/>
          </a:prstGeom>
        </p:spPr>
        <p:txBody>
          <a:bodyPr wrap="square">
            <a:spAutoFit/>
          </a:bodyPr>
          <a:lstStyle/>
          <a:p>
            <a:r>
              <a:rPr lang="en-US" sz="1600"/>
              <a:t>N</a:t>
            </a:r>
          </a:p>
        </p:txBody>
      </p:sp>
      <p:grpSp>
        <p:nvGrpSpPr>
          <p:cNvPr id="3" name="Group 2" descr="Flowchart illustrating data processing methods, including SQUISH, Trajstore, and Proposed Trajic.">
            <a:extLst>
              <a:ext uri="{FF2B5EF4-FFF2-40B4-BE49-F238E27FC236}">
                <a16:creationId xmlns:a16="http://schemas.microsoft.com/office/drawing/2014/main" id="{11D5113A-26F2-D64B-8C2B-C113ADE4CA88}"/>
              </a:ext>
            </a:extLst>
          </p:cNvPr>
          <p:cNvGrpSpPr/>
          <p:nvPr/>
        </p:nvGrpSpPr>
        <p:grpSpPr>
          <a:xfrm>
            <a:off x="685800" y="2883337"/>
            <a:ext cx="4939764" cy="2207124"/>
            <a:chOff x="3518436" y="2655995"/>
            <a:chExt cx="4939764" cy="2207124"/>
          </a:xfrm>
        </p:grpSpPr>
        <p:sp>
          <p:nvSpPr>
            <p:cNvPr id="17" name="Rectangle 16">
              <a:extLst>
                <a:ext uri="{FF2B5EF4-FFF2-40B4-BE49-F238E27FC236}">
                  <a16:creationId xmlns:a16="http://schemas.microsoft.com/office/drawing/2014/main" id="{24F5A7C7-A953-4FE1-9DE4-5705B6392E65}"/>
                </a:ext>
              </a:extLst>
            </p:cNvPr>
            <p:cNvSpPr/>
            <p:nvPr/>
          </p:nvSpPr>
          <p:spPr>
            <a:xfrm>
              <a:off x="4820356" y="2655995"/>
              <a:ext cx="2585155" cy="338554"/>
            </a:xfrm>
            <a:prstGeom prst="rect">
              <a:avLst/>
            </a:prstGeom>
          </p:spPr>
          <p:txBody>
            <a:bodyPr wrap="square">
              <a:spAutoFit/>
            </a:bodyPr>
            <a:lstStyle/>
            <a:p>
              <a:r>
                <a:rPr lang="en-US" sz="1600" dirty="0"/>
                <a:t>Discard data points</a:t>
              </a:r>
            </a:p>
          </p:txBody>
        </p:sp>
        <p:sp>
          <p:nvSpPr>
            <p:cNvPr id="18" name="Rectangle 17">
              <a:extLst>
                <a:ext uri="{FF2B5EF4-FFF2-40B4-BE49-F238E27FC236}">
                  <a16:creationId xmlns:a16="http://schemas.microsoft.com/office/drawing/2014/main" id="{52282B39-3D3A-4049-B387-87B903CB6792}"/>
                </a:ext>
              </a:extLst>
            </p:cNvPr>
            <p:cNvSpPr/>
            <p:nvPr/>
          </p:nvSpPr>
          <p:spPr>
            <a:xfrm>
              <a:off x="3518436" y="3586663"/>
              <a:ext cx="1629298" cy="338554"/>
            </a:xfrm>
            <a:prstGeom prst="rect">
              <a:avLst/>
            </a:prstGeom>
          </p:spPr>
          <p:txBody>
            <a:bodyPr wrap="square">
              <a:spAutoFit/>
            </a:bodyPr>
            <a:lstStyle/>
            <a:p>
              <a:r>
                <a:rPr lang="en-US" sz="1600"/>
                <a:t>SQUISH</a:t>
              </a:r>
            </a:p>
          </p:txBody>
        </p:sp>
        <p:cxnSp>
          <p:nvCxnSpPr>
            <p:cNvPr id="19" name="Straight Arrow Connector 18">
              <a:extLst>
                <a:ext uri="{FF2B5EF4-FFF2-40B4-BE49-F238E27FC236}">
                  <a16:creationId xmlns:a16="http://schemas.microsoft.com/office/drawing/2014/main" id="{91058BCF-1A0B-4D6B-B977-68F26F97B7C7}"/>
                </a:ext>
              </a:extLst>
            </p:cNvPr>
            <p:cNvCxnSpPr>
              <a:cxnSpLocks/>
              <a:endCxn id="18" idx="0"/>
            </p:cNvCxnSpPr>
            <p:nvPr/>
          </p:nvCxnSpPr>
          <p:spPr bwMode="auto">
            <a:xfrm flipH="1">
              <a:off x="4333085" y="3063949"/>
              <a:ext cx="1170252" cy="52271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2" name="Straight Arrow Connector 21">
              <a:extLst>
                <a:ext uri="{FF2B5EF4-FFF2-40B4-BE49-F238E27FC236}">
                  <a16:creationId xmlns:a16="http://schemas.microsoft.com/office/drawing/2014/main" id="{C2A61973-0524-4F91-95F2-A7066C21D979}"/>
                </a:ext>
              </a:extLst>
            </p:cNvPr>
            <p:cNvCxnSpPr>
              <a:cxnSpLocks/>
            </p:cNvCxnSpPr>
            <p:nvPr/>
          </p:nvCxnSpPr>
          <p:spPr bwMode="auto">
            <a:xfrm>
              <a:off x="5789351" y="3087596"/>
              <a:ext cx="647163" cy="30039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3" name="Rectangle 22">
              <a:extLst>
                <a:ext uri="{FF2B5EF4-FFF2-40B4-BE49-F238E27FC236}">
                  <a16:creationId xmlns:a16="http://schemas.microsoft.com/office/drawing/2014/main" id="{72F63552-477E-4E03-A5D5-1F7D41A130E5}"/>
                </a:ext>
              </a:extLst>
            </p:cNvPr>
            <p:cNvSpPr/>
            <p:nvPr/>
          </p:nvSpPr>
          <p:spPr>
            <a:xfrm>
              <a:off x="5964329" y="3387987"/>
              <a:ext cx="1441182" cy="338554"/>
            </a:xfrm>
            <a:prstGeom prst="rect">
              <a:avLst/>
            </a:prstGeom>
          </p:spPr>
          <p:txBody>
            <a:bodyPr wrap="square">
              <a:spAutoFit/>
            </a:bodyPr>
            <a:lstStyle/>
            <a:p>
              <a:r>
                <a:rPr lang="en-US" sz="1600" dirty="0"/>
                <a:t>Predictor</a:t>
              </a:r>
            </a:p>
          </p:txBody>
        </p:sp>
        <p:cxnSp>
          <p:nvCxnSpPr>
            <p:cNvPr id="24" name="Straight Arrow Connector 23">
              <a:extLst>
                <a:ext uri="{FF2B5EF4-FFF2-40B4-BE49-F238E27FC236}">
                  <a16:creationId xmlns:a16="http://schemas.microsoft.com/office/drawing/2014/main" id="{FC269EF5-2AAE-436A-B9EB-7DD7DE49EC81}"/>
                </a:ext>
              </a:extLst>
            </p:cNvPr>
            <p:cNvCxnSpPr>
              <a:cxnSpLocks/>
            </p:cNvCxnSpPr>
            <p:nvPr/>
          </p:nvCxnSpPr>
          <p:spPr bwMode="auto">
            <a:xfrm flipH="1">
              <a:off x="4918211" y="3719250"/>
              <a:ext cx="1170252" cy="52271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5" name="Straight Arrow Connector 24">
              <a:extLst>
                <a:ext uri="{FF2B5EF4-FFF2-40B4-BE49-F238E27FC236}">
                  <a16:creationId xmlns:a16="http://schemas.microsoft.com/office/drawing/2014/main" id="{486D2FF9-EA39-4384-9D6D-41354F02F38D}"/>
                </a:ext>
              </a:extLst>
            </p:cNvPr>
            <p:cNvCxnSpPr>
              <a:cxnSpLocks/>
            </p:cNvCxnSpPr>
            <p:nvPr/>
          </p:nvCxnSpPr>
          <p:spPr bwMode="auto">
            <a:xfrm>
              <a:off x="6856116" y="3757319"/>
              <a:ext cx="647163" cy="30039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6" name="Straight Arrow Connector 25">
              <a:extLst>
                <a:ext uri="{FF2B5EF4-FFF2-40B4-BE49-F238E27FC236}">
                  <a16:creationId xmlns:a16="http://schemas.microsoft.com/office/drawing/2014/main" id="{AB1141CA-757D-4280-9771-FDB394703330}"/>
                </a:ext>
              </a:extLst>
            </p:cNvPr>
            <p:cNvCxnSpPr>
              <a:cxnSpLocks/>
            </p:cNvCxnSpPr>
            <p:nvPr/>
          </p:nvCxnSpPr>
          <p:spPr bwMode="auto">
            <a:xfrm>
              <a:off x="6423405" y="3750064"/>
              <a:ext cx="13109" cy="4919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8" name="Rectangle 27">
              <a:extLst>
                <a:ext uri="{FF2B5EF4-FFF2-40B4-BE49-F238E27FC236}">
                  <a16:creationId xmlns:a16="http://schemas.microsoft.com/office/drawing/2014/main" id="{83CF55A0-DDE8-45E4-95F1-2AE5856FA0C8}"/>
                </a:ext>
              </a:extLst>
            </p:cNvPr>
            <p:cNvSpPr/>
            <p:nvPr/>
          </p:nvSpPr>
          <p:spPr>
            <a:xfrm>
              <a:off x="4154313" y="4278344"/>
              <a:ext cx="1273695" cy="338554"/>
            </a:xfrm>
            <a:prstGeom prst="rect">
              <a:avLst/>
            </a:prstGeom>
          </p:spPr>
          <p:txBody>
            <a:bodyPr wrap="square">
              <a:spAutoFit/>
            </a:bodyPr>
            <a:lstStyle/>
            <a:p>
              <a:r>
                <a:rPr lang="en-US" sz="1600"/>
                <a:t>Trajstore</a:t>
              </a:r>
            </a:p>
          </p:txBody>
        </p:sp>
        <p:sp>
          <p:nvSpPr>
            <p:cNvPr id="29" name="Rectangle 28">
              <a:extLst>
                <a:ext uri="{FF2B5EF4-FFF2-40B4-BE49-F238E27FC236}">
                  <a16:creationId xmlns:a16="http://schemas.microsoft.com/office/drawing/2014/main" id="{A5729363-71AD-4E55-A7D3-9F39128D61D9}"/>
                </a:ext>
              </a:extLst>
            </p:cNvPr>
            <p:cNvSpPr/>
            <p:nvPr/>
          </p:nvSpPr>
          <p:spPr>
            <a:xfrm>
              <a:off x="5799667" y="4278344"/>
              <a:ext cx="1188156" cy="584775"/>
            </a:xfrm>
            <a:prstGeom prst="rect">
              <a:avLst/>
            </a:prstGeom>
          </p:spPr>
          <p:txBody>
            <a:bodyPr wrap="square">
              <a:spAutoFit/>
            </a:bodyPr>
            <a:lstStyle/>
            <a:p>
              <a:r>
                <a:rPr lang="en-US" sz="1600"/>
                <a:t>1-pass sampling</a:t>
              </a:r>
            </a:p>
          </p:txBody>
        </p:sp>
        <p:sp>
          <p:nvSpPr>
            <p:cNvPr id="30" name="Rectangle 29">
              <a:extLst>
                <a:ext uri="{FF2B5EF4-FFF2-40B4-BE49-F238E27FC236}">
                  <a16:creationId xmlns:a16="http://schemas.microsoft.com/office/drawing/2014/main" id="{A026F5DD-4BAA-4E5A-8AFB-2E46BEF2E328}"/>
                </a:ext>
              </a:extLst>
            </p:cNvPr>
            <p:cNvSpPr/>
            <p:nvPr/>
          </p:nvSpPr>
          <p:spPr>
            <a:xfrm>
              <a:off x="7270044" y="4057710"/>
              <a:ext cx="1188156" cy="584775"/>
            </a:xfrm>
            <a:prstGeom prst="rect">
              <a:avLst/>
            </a:prstGeom>
          </p:spPr>
          <p:txBody>
            <a:bodyPr wrap="square">
              <a:spAutoFit/>
            </a:bodyPr>
            <a:lstStyle/>
            <a:p>
              <a:r>
                <a:rPr lang="en-US" sz="1600"/>
                <a:t>Proposed Trajic</a:t>
              </a:r>
            </a:p>
          </p:txBody>
        </p:sp>
        <p:sp>
          <p:nvSpPr>
            <p:cNvPr id="33" name="Rectangle 32">
              <a:extLst>
                <a:ext uri="{FF2B5EF4-FFF2-40B4-BE49-F238E27FC236}">
                  <a16:creationId xmlns:a16="http://schemas.microsoft.com/office/drawing/2014/main" id="{221BAAC9-E105-43EB-B1A4-9F66579195B4}"/>
                </a:ext>
              </a:extLst>
            </p:cNvPr>
            <p:cNvSpPr/>
            <p:nvPr/>
          </p:nvSpPr>
          <p:spPr>
            <a:xfrm>
              <a:off x="4572000" y="2983646"/>
              <a:ext cx="434622" cy="338554"/>
            </a:xfrm>
            <a:prstGeom prst="rect">
              <a:avLst/>
            </a:prstGeom>
          </p:spPr>
          <p:txBody>
            <a:bodyPr wrap="square">
              <a:spAutoFit/>
            </a:bodyPr>
            <a:lstStyle/>
            <a:p>
              <a:r>
                <a:rPr lang="en-US" sz="1600"/>
                <a:t>Y</a:t>
              </a:r>
            </a:p>
          </p:txBody>
        </p:sp>
        <p:sp>
          <p:nvSpPr>
            <p:cNvPr id="36" name="Rectangle 35">
              <a:extLst>
                <a:ext uri="{FF2B5EF4-FFF2-40B4-BE49-F238E27FC236}">
                  <a16:creationId xmlns:a16="http://schemas.microsoft.com/office/drawing/2014/main" id="{59F32E0B-8574-410C-90CD-DE5A725DF49A}"/>
                </a:ext>
              </a:extLst>
            </p:cNvPr>
            <p:cNvSpPr/>
            <p:nvPr/>
          </p:nvSpPr>
          <p:spPr>
            <a:xfrm>
              <a:off x="6176434" y="2983646"/>
              <a:ext cx="434622" cy="338554"/>
            </a:xfrm>
            <a:prstGeom prst="rect">
              <a:avLst/>
            </a:prstGeom>
          </p:spPr>
          <p:txBody>
            <a:bodyPr wrap="square">
              <a:spAutoFit/>
            </a:bodyPr>
            <a:lstStyle/>
            <a:p>
              <a:r>
                <a:rPr lang="en-US" sz="1600"/>
                <a:t>N</a:t>
              </a:r>
            </a:p>
          </p:txBody>
        </p:sp>
        <p:sp>
          <p:nvSpPr>
            <p:cNvPr id="37" name="Rectangle 36">
              <a:extLst>
                <a:ext uri="{FF2B5EF4-FFF2-40B4-BE49-F238E27FC236}">
                  <a16:creationId xmlns:a16="http://schemas.microsoft.com/office/drawing/2014/main" id="{F3C4B572-62CB-42E0-A467-DF10A051BD5E}"/>
                </a:ext>
              </a:extLst>
            </p:cNvPr>
            <p:cNvSpPr/>
            <p:nvPr/>
          </p:nvSpPr>
          <p:spPr>
            <a:xfrm>
              <a:off x="4858844" y="3666966"/>
              <a:ext cx="1219280" cy="307777"/>
            </a:xfrm>
            <a:prstGeom prst="rect">
              <a:avLst/>
            </a:prstGeom>
          </p:spPr>
          <p:txBody>
            <a:bodyPr wrap="square">
              <a:spAutoFit/>
            </a:bodyPr>
            <a:lstStyle/>
            <a:p>
              <a:r>
                <a:rPr lang="en-US" sz="1400"/>
                <a:t>constant</a:t>
              </a:r>
              <a:endParaRPr lang="en-US" sz="1600"/>
            </a:p>
          </p:txBody>
        </p:sp>
        <p:sp>
          <p:nvSpPr>
            <p:cNvPr id="38" name="Rectangle 37">
              <a:extLst>
                <a:ext uri="{FF2B5EF4-FFF2-40B4-BE49-F238E27FC236}">
                  <a16:creationId xmlns:a16="http://schemas.microsoft.com/office/drawing/2014/main" id="{9996199E-1226-467D-9C13-E455860CA7D4}"/>
                </a:ext>
              </a:extLst>
            </p:cNvPr>
            <p:cNvSpPr/>
            <p:nvPr/>
          </p:nvSpPr>
          <p:spPr>
            <a:xfrm>
              <a:off x="5811929" y="3837057"/>
              <a:ext cx="744084" cy="307777"/>
            </a:xfrm>
            <a:prstGeom prst="rect">
              <a:avLst/>
            </a:prstGeom>
          </p:spPr>
          <p:txBody>
            <a:bodyPr wrap="square">
              <a:spAutoFit/>
            </a:bodyPr>
            <a:lstStyle/>
            <a:p>
              <a:r>
                <a:rPr lang="en-US" sz="1400" dirty="0"/>
                <a:t>linear</a:t>
              </a:r>
              <a:endParaRPr lang="en-US" sz="1600" dirty="0"/>
            </a:p>
          </p:txBody>
        </p:sp>
        <p:sp>
          <p:nvSpPr>
            <p:cNvPr id="39" name="Rectangle 38">
              <a:extLst>
                <a:ext uri="{FF2B5EF4-FFF2-40B4-BE49-F238E27FC236}">
                  <a16:creationId xmlns:a16="http://schemas.microsoft.com/office/drawing/2014/main" id="{E2735E06-BE08-42CF-8B01-9AD36785B8F3}"/>
                </a:ext>
              </a:extLst>
            </p:cNvPr>
            <p:cNvSpPr/>
            <p:nvPr/>
          </p:nvSpPr>
          <p:spPr>
            <a:xfrm>
              <a:off x="6640768" y="3817609"/>
              <a:ext cx="744084" cy="307777"/>
            </a:xfrm>
            <a:prstGeom prst="rect">
              <a:avLst/>
            </a:prstGeom>
          </p:spPr>
          <p:txBody>
            <a:bodyPr wrap="square">
              <a:spAutoFit/>
            </a:bodyPr>
            <a:lstStyle/>
            <a:p>
              <a:r>
                <a:rPr lang="en-US" sz="1400"/>
                <a:t>richer</a:t>
              </a:r>
              <a:endParaRPr lang="en-US" sz="1600"/>
            </a:p>
          </p:txBody>
        </p:sp>
      </p:grpSp>
    </p:spTree>
    <p:extLst>
      <p:ext uri="{BB962C8B-B14F-4D97-AF65-F5344CB8AC3E}">
        <p14:creationId xmlns:p14="http://schemas.microsoft.com/office/powerpoint/2010/main" val="110527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56584-34F5-0B46-A39F-1EB668B23788}"/>
              </a:ext>
            </a:extLst>
          </p:cNvPr>
          <p:cNvSpPr>
            <a:spLocks noGrp="1"/>
          </p:cNvSpPr>
          <p:nvPr>
            <p:ph type="title"/>
          </p:nvPr>
        </p:nvSpPr>
        <p:spPr/>
        <p:txBody>
          <a:bodyPr/>
          <a:lstStyle/>
          <a:p>
            <a:r>
              <a:rPr lang="en-US" dirty="0"/>
              <a:t>Best Practice: Literature Review</a:t>
            </a:r>
          </a:p>
        </p:txBody>
      </p:sp>
      <p:sp>
        <p:nvSpPr>
          <p:cNvPr id="3" name="Content Placeholder 2">
            <a:extLst>
              <a:ext uri="{FF2B5EF4-FFF2-40B4-BE49-F238E27FC236}">
                <a16:creationId xmlns:a16="http://schemas.microsoft.com/office/drawing/2014/main" id="{A92FCBB9-3C18-464D-9169-9AEC33ED73A1}"/>
              </a:ext>
            </a:extLst>
          </p:cNvPr>
          <p:cNvSpPr>
            <a:spLocks noGrp="1"/>
          </p:cNvSpPr>
          <p:nvPr>
            <p:ph idx="1"/>
          </p:nvPr>
        </p:nvSpPr>
        <p:spPr/>
        <p:txBody>
          <a:bodyPr/>
          <a:lstStyle/>
          <a:p>
            <a:pPr>
              <a:lnSpc>
                <a:spcPct val="80000"/>
              </a:lnSpc>
            </a:pPr>
            <a:r>
              <a:rPr lang="en-US" altLang="en-US" sz="2000" dirty="0"/>
              <a:t>Reading at different levels</a:t>
            </a:r>
          </a:p>
          <a:p>
            <a:pPr lvl="1">
              <a:lnSpc>
                <a:spcPct val="80000"/>
              </a:lnSpc>
            </a:pPr>
            <a:r>
              <a:rPr lang="en-US" altLang="en-US" sz="1800" dirty="0"/>
              <a:t>Review titles and abstracts of several papers</a:t>
            </a:r>
          </a:p>
          <a:p>
            <a:pPr lvl="1">
              <a:lnSpc>
                <a:spcPct val="80000"/>
              </a:lnSpc>
            </a:pPr>
            <a:r>
              <a:rPr lang="en-US" altLang="en-US" sz="1800" dirty="0"/>
              <a:t>Identify critical elements like contributions</a:t>
            </a:r>
          </a:p>
          <a:p>
            <a:pPr lvl="1">
              <a:lnSpc>
                <a:spcPct val="80000"/>
              </a:lnSpc>
            </a:pPr>
            <a:r>
              <a:rPr lang="en-US" altLang="en-US" sz="1800" dirty="0"/>
              <a:t>Select subset of relevant papers for detailed reading</a:t>
            </a:r>
            <a:r>
              <a:rPr lang="en-US" altLang="en-US" dirty="0"/>
              <a:t> </a:t>
            </a:r>
          </a:p>
        </p:txBody>
      </p:sp>
    </p:spTree>
    <p:extLst>
      <p:ext uri="{BB962C8B-B14F-4D97-AF65-F5344CB8AC3E}">
        <p14:creationId xmlns:p14="http://schemas.microsoft.com/office/powerpoint/2010/main" val="5635163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F950F-A212-1843-9614-21835F0CF931}"/>
              </a:ext>
            </a:extLst>
          </p:cNvPr>
          <p:cNvSpPr>
            <a:spLocks noGrp="1"/>
          </p:cNvSpPr>
          <p:nvPr>
            <p:ph type="title"/>
          </p:nvPr>
        </p:nvSpPr>
        <p:spPr/>
        <p:txBody>
          <a:bodyPr/>
          <a:lstStyle/>
          <a:p>
            <a:r>
              <a:rPr lang="en-US" dirty="0"/>
              <a:t>Literature Survey</a:t>
            </a:r>
          </a:p>
        </p:txBody>
      </p:sp>
      <p:sp>
        <p:nvSpPr>
          <p:cNvPr id="4" name="Rectangle 3">
            <a:extLst>
              <a:ext uri="{FF2B5EF4-FFF2-40B4-BE49-F238E27FC236}">
                <a16:creationId xmlns:a16="http://schemas.microsoft.com/office/drawing/2014/main" id="{F3F47D1E-42C9-AF4B-9EAB-E746211D896C}"/>
              </a:ext>
            </a:extLst>
          </p:cNvPr>
          <p:cNvSpPr txBox="1">
            <a:spLocks noChangeArrowheads="1"/>
          </p:cNvSpPr>
          <p:nvPr/>
        </p:nvSpPr>
        <p:spPr bwMode="auto">
          <a:xfrm>
            <a:off x="685800" y="1007165"/>
            <a:ext cx="7772400" cy="4333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Clr>
                <a:srgbClr val="7A0019"/>
              </a:buClr>
              <a:buChar char="•"/>
              <a:defRPr sz="1800">
                <a:solidFill>
                  <a:schemeClr val="tx1"/>
                </a:solidFill>
                <a:latin typeface="+mn-lt"/>
                <a:ea typeface="+mn-ea"/>
                <a:cs typeface="+mn-cs"/>
              </a:defRPr>
            </a:lvl1pPr>
            <a:lvl2pPr marL="557213" indent="-214313" algn="l" rtl="0" eaLnBrk="1" fontAlgn="base" hangingPunct="1">
              <a:spcBef>
                <a:spcPct val="20000"/>
              </a:spcBef>
              <a:spcAft>
                <a:spcPct val="0"/>
              </a:spcAft>
              <a:buClr>
                <a:srgbClr val="7A0019"/>
              </a:buClr>
              <a:buChar char="–"/>
              <a:defRPr sz="1500">
                <a:solidFill>
                  <a:schemeClr val="tx1"/>
                </a:solidFill>
                <a:latin typeface="+mn-lt"/>
                <a:ea typeface="+mn-ea"/>
              </a:defRPr>
            </a:lvl2pPr>
            <a:lvl3pPr marL="857250" indent="-171450" algn="l" rtl="0" eaLnBrk="1" fontAlgn="base" hangingPunct="1">
              <a:spcBef>
                <a:spcPct val="20000"/>
              </a:spcBef>
              <a:spcAft>
                <a:spcPct val="0"/>
              </a:spcAft>
              <a:buClr>
                <a:srgbClr val="7A0019"/>
              </a:buClr>
              <a:buChar char="•"/>
              <a:defRPr sz="1350">
                <a:solidFill>
                  <a:schemeClr val="tx1"/>
                </a:solidFill>
                <a:latin typeface="+mn-lt"/>
                <a:ea typeface="+mn-ea"/>
              </a:defRPr>
            </a:lvl3pPr>
            <a:lvl4pPr marL="1200150" indent="-171450" algn="l" rtl="0" eaLnBrk="1" fontAlgn="base" hangingPunct="1">
              <a:spcBef>
                <a:spcPct val="20000"/>
              </a:spcBef>
              <a:spcAft>
                <a:spcPct val="0"/>
              </a:spcAft>
              <a:buClr>
                <a:srgbClr val="7A0019"/>
              </a:buClr>
              <a:buChar char="–"/>
              <a:defRPr sz="1200">
                <a:solidFill>
                  <a:schemeClr val="tx1"/>
                </a:solidFill>
                <a:latin typeface="+mn-lt"/>
                <a:ea typeface="+mn-ea"/>
              </a:defRPr>
            </a:lvl4pPr>
            <a:lvl5pPr marL="1543050" indent="-171450" algn="l" rtl="0" eaLnBrk="1" fontAlgn="base" hangingPunct="1">
              <a:spcBef>
                <a:spcPct val="20000"/>
              </a:spcBef>
              <a:spcAft>
                <a:spcPct val="0"/>
              </a:spcAft>
              <a:buClr>
                <a:srgbClr val="7A0019"/>
              </a:buClr>
              <a:buChar char="»"/>
              <a:defRPr sz="1200">
                <a:solidFill>
                  <a:schemeClr val="tx1"/>
                </a:solidFill>
                <a:latin typeface="+mn-lt"/>
                <a:ea typeface="+mn-ea"/>
              </a:defRPr>
            </a:lvl5pPr>
            <a:lvl6pPr marL="1885950" indent="-171450" algn="l" rtl="0" eaLnBrk="1" fontAlgn="base" hangingPunct="1">
              <a:spcBef>
                <a:spcPct val="20000"/>
              </a:spcBef>
              <a:spcAft>
                <a:spcPct val="0"/>
              </a:spcAft>
              <a:buClr>
                <a:srgbClr val="7A0019"/>
              </a:buClr>
              <a:buChar char="»"/>
              <a:defRPr sz="1500">
                <a:solidFill>
                  <a:schemeClr val="tx1"/>
                </a:solidFill>
                <a:latin typeface="+mn-lt"/>
                <a:ea typeface="+mn-ea"/>
              </a:defRPr>
            </a:lvl6pPr>
            <a:lvl7pPr marL="2228850" indent="-171450" algn="l" rtl="0" eaLnBrk="1" fontAlgn="base" hangingPunct="1">
              <a:spcBef>
                <a:spcPct val="20000"/>
              </a:spcBef>
              <a:spcAft>
                <a:spcPct val="0"/>
              </a:spcAft>
              <a:buClr>
                <a:srgbClr val="7A0019"/>
              </a:buClr>
              <a:buChar char="»"/>
              <a:defRPr sz="1500">
                <a:solidFill>
                  <a:schemeClr val="tx1"/>
                </a:solidFill>
                <a:latin typeface="+mn-lt"/>
                <a:ea typeface="+mn-ea"/>
              </a:defRPr>
            </a:lvl7pPr>
            <a:lvl8pPr marL="2571750" indent="-171450" algn="l" rtl="0" eaLnBrk="1" fontAlgn="base" hangingPunct="1">
              <a:spcBef>
                <a:spcPct val="20000"/>
              </a:spcBef>
              <a:spcAft>
                <a:spcPct val="0"/>
              </a:spcAft>
              <a:buClr>
                <a:srgbClr val="7A0019"/>
              </a:buClr>
              <a:buChar char="»"/>
              <a:defRPr sz="1500">
                <a:solidFill>
                  <a:schemeClr val="tx1"/>
                </a:solidFill>
                <a:latin typeface="+mn-lt"/>
                <a:ea typeface="+mn-ea"/>
              </a:defRPr>
            </a:lvl8pPr>
            <a:lvl9pPr marL="2914650" indent="-171450" algn="l" rtl="0" eaLnBrk="1" fontAlgn="base" hangingPunct="1">
              <a:spcBef>
                <a:spcPct val="20000"/>
              </a:spcBef>
              <a:spcAft>
                <a:spcPct val="0"/>
              </a:spcAft>
              <a:buClr>
                <a:srgbClr val="7A0019"/>
              </a:buClr>
              <a:buChar char="»"/>
              <a:defRPr sz="1500">
                <a:solidFill>
                  <a:schemeClr val="tx1"/>
                </a:solidFill>
                <a:latin typeface="+mn-lt"/>
                <a:ea typeface="+mn-ea"/>
              </a:defRPr>
            </a:lvl9pPr>
          </a:lstStyle>
          <a:p>
            <a:pPr>
              <a:lnSpc>
                <a:spcPct val="80000"/>
              </a:lnSpc>
            </a:pPr>
            <a:r>
              <a:rPr lang="en-US" altLang="en-US" sz="2000" kern="0" dirty="0"/>
              <a:t>Sources</a:t>
            </a:r>
          </a:p>
          <a:p>
            <a:pPr lvl="1">
              <a:lnSpc>
                <a:spcPct val="80000"/>
              </a:lnSpc>
            </a:pPr>
            <a:r>
              <a:rPr lang="en-US" altLang="en-US" sz="1800" kern="0" dirty="0"/>
              <a:t>Databases allowing keyword search</a:t>
            </a:r>
          </a:p>
          <a:p>
            <a:pPr lvl="2">
              <a:lnSpc>
                <a:spcPct val="80000"/>
              </a:lnSpc>
            </a:pPr>
            <a:r>
              <a:rPr lang="en-US" altLang="en-US" sz="1600" kern="0" dirty="0"/>
              <a:t>Use many different keywords related to a concept</a:t>
            </a:r>
          </a:p>
          <a:p>
            <a:pPr lvl="2">
              <a:lnSpc>
                <a:spcPct val="80000"/>
              </a:lnSpc>
            </a:pPr>
            <a:r>
              <a:rPr lang="en-US" altLang="en-US" sz="1600" kern="0" dirty="0"/>
              <a:t>Ex. Google Scholar, DBLP, </a:t>
            </a:r>
            <a:r>
              <a:rPr lang="en-US" altLang="en-US" sz="1600" kern="0" dirty="0" err="1"/>
              <a:t>Citeseer</a:t>
            </a:r>
            <a:endParaRPr lang="en-US" altLang="en-US" sz="1600" kern="0" dirty="0"/>
          </a:p>
          <a:p>
            <a:pPr lvl="1">
              <a:lnSpc>
                <a:spcPct val="80000"/>
              </a:lnSpc>
            </a:pPr>
            <a:r>
              <a:rPr lang="en-US" altLang="en-US" sz="1800" kern="0" dirty="0"/>
              <a:t>Journals, Conference Proceedings</a:t>
            </a:r>
          </a:p>
          <a:p>
            <a:pPr lvl="2">
              <a:lnSpc>
                <a:spcPct val="80000"/>
              </a:lnSpc>
            </a:pPr>
            <a:r>
              <a:rPr lang="en-US" altLang="en-US" sz="1600" kern="0" dirty="0"/>
              <a:t>Browse the tables of content</a:t>
            </a:r>
          </a:p>
          <a:p>
            <a:pPr lvl="2">
              <a:lnSpc>
                <a:spcPct val="80000"/>
              </a:lnSpc>
            </a:pPr>
            <a:r>
              <a:rPr lang="en-US" altLang="en-US" sz="1600" kern="0" dirty="0"/>
              <a:t>Ex. Digital Libraries from ACM, IEEE</a:t>
            </a:r>
          </a:p>
          <a:p>
            <a:pPr lvl="1">
              <a:lnSpc>
                <a:spcPct val="80000"/>
              </a:lnSpc>
            </a:pPr>
            <a:r>
              <a:rPr lang="en-US" altLang="en-US" sz="1800" kern="0" dirty="0"/>
              <a:t>Survey papers, overview articles</a:t>
            </a:r>
          </a:p>
          <a:p>
            <a:pPr lvl="2">
              <a:lnSpc>
                <a:spcPct val="80000"/>
              </a:lnSpc>
            </a:pPr>
            <a:r>
              <a:rPr lang="en-US" altLang="en-US" sz="1600" kern="0" dirty="0"/>
              <a:t>Dedicated source: ACM Computing surveys, </a:t>
            </a:r>
            <a:r>
              <a:rPr lang="en-US" altLang="en-US" sz="1600" kern="0" dirty="0" err="1"/>
              <a:t>wikipedia</a:t>
            </a:r>
            <a:endParaRPr lang="en-US" altLang="en-US" sz="1600" kern="0" dirty="0"/>
          </a:p>
          <a:p>
            <a:pPr lvl="2">
              <a:lnSpc>
                <a:spcPct val="80000"/>
              </a:lnSpc>
            </a:pPr>
            <a:r>
              <a:rPr lang="en-US" altLang="en-US" sz="1600" kern="0" dirty="0"/>
              <a:t>Other sources: Many other journals may publish survey papers</a:t>
            </a:r>
          </a:p>
          <a:p>
            <a:pPr lvl="1">
              <a:lnSpc>
                <a:spcPct val="80000"/>
              </a:lnSpc>
            </a:pPr>
            <a:r>
              <a:rPr lang="en-US" altLang="en-US" sz="1800" kern="0" dirty="0"/>
              <a:t>Subject matter experts</a:t>
            </a:r>
          </a:p>
          <a:p>
            <a:pPr lvl="2">
              <a:lnSpc>
                <a:spcPct val="80000"/>
              </a:lnSpc>
            </a:pPr>
            <a:r>
              <a:rPr lang="en-US" altLang="en-US" sz="1600" kern="0" dirty="0"/>
              <a:t>Identify key researchers working in related areas</a:t>
            </a:r>
          </a:p>
          <a:p>
            <a:pPr lvl="2">
              <a:lnSpc>
                <a:spcPct val="80000"/>
              </a:lnSpc>
            </a:pPr>
            <a:r>
              <a:rPr lang="en-US" altLang="en-US" sz="1600" kern="0" dirty="0"/>
              <a:t>Seek advice on related work </a:t>
            </a:r>
          </a:p>
          <a:p>
            <a:pPr>
              <a:lnSpc>
                <a:spcPct val="80000"/>
              </a:lnSpc>
            </a:pPr>
            <a:endParaRPr lang="en-US" altLang="en-US" sz="2000" kern="0" dirty="0"/>
          </a:p>
          <a:p>
            <a:pPr lvl="1">
              <a:lnSpc>
                <a:spcPct val="80000"/>
              </a:lnSpc>
            </a:pPr>
            <a:endParaRPr lang="en-US" altLang="en-US" sz="1800" kern="0" dirty="0"/>
          </a:p>
        </p:txBody>
      </p:sp>
    </p:spTree>
    <p:extLst>
      <p:ext uri="{BB962C8B-B14F-4D97-AF65-F5344CB8AC3E}">
        <p14:creationId xmlns:p14="http://schemas.microsoft.com/office/powerpoint/2010/main" val="425160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Effect transition="in" filter="fade">
                                      <p:cBhvr>
                                        <p:cTn id="29" dur="500"/>
                                        <p:tgtEl>
                                          <p:spTgt spid="4">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500"/>
                                        <p:tgtEl>
                                          <p:spTgt spid="4">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animEffect transition="in" filter="fade">
                                      <p:cBhvr>
                                        <p:cTn id="35" dur="500"/>
                                        <p:tgtEl>
                                          <p:spTgt spid="4">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xEl>
                                              <p:pRg st="10" end="10"/>
                                            </p:txEl>
                                          </p:spTgt>
                                        </p:tgtEl>
                                        <p:attrNameLst>
                                          <p:attrName>style.visibility</p:attrName>
                                        </p:attrNameLst>
                                      </p:cBhvr>
                                      <p:to>
                                        <p:strVal val="visible"/>
                                      </p:to>
                                    </p:set>
                                    <p:animEffect transition="in" filter="fade">
                                      <p:cBhvr>
                                        <p:cTn id="40" dur="500"/>
                                        <p:tgtEl>
                                          <p:spTgt spid="4">
                                            <p:txEl>
                                              <p:pRg st="10" end="10"/>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animEffect transition="in" filter="fade">
                                      <p:cBhvr>
                                        <p:cTn id="43" dur="500"/>
                                        <p:tgtEl>
                                          <p:spTgt spid="4">
                                            <p:txEl>
                                              <p:pRg st="11" end="11"/>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4">
                                            <p:txEl>
                                              <p:pRg st="12" end="12"/>
                                            </p:txEl>
                                          </p:spTgt>
                                        </p:tgtEl>
                                        <p:attrNameLst>
                                          <p:attrName>style.visibility</p:attrName>
                                        </p:attrNameLst>
                                      </p:cBhvr>
                                      <p:to>
                                        <p:strVal val="visible"/>
                                      </p:to>
                                    </p:set>
                                    <p:animEffect transition="in" filter="fade">
                                      <p:cBhvr>
                                        <p:cTn id="46"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A5BCE-7EEA-42D8-BCA8-EF2F47FB9FB0}"/>
              </a:ext>
            </a:extLst>
          </p:cNvPr>
          <p:cNvSpPr>
            <a:spLocks noGrp="1"/>
          </p:cNvSpPr>
          <p:nvPr>
            <p:ph type="title"/>
          </p:nvPr>
        </p:nvSpPr>
        <p:spPr/>
        <p:txBody>
          <a:bodyPr/>
          <a:lstStyle/>
          <a:p>
            <a:r>
              <a:rPr lang="en-US" dirty="0"/>
              <a:t>Literature Survey (by author)</a:t>
            </a:r>
          </a:p>
        </p:txBody>
      </p:sp>
      <p:pic>
        <p:nvPicPr>
          <p:cNvPr id="5" name="Content Placeholder 4" descr="A section of an academic reference list with entries numbered 3 to 8, detailing works on network databases and spatial networks.">
            <a:extLst>
              <a:ext uri="{FF2B5EF4-FFF2-40B4-BE49-F238E27FC236}">
                <a16:creationId xmlns:a16="http://schemas.microsoft.com/office/drawing/2014/main" id="{0797048B-78AE-483C-8FF4-BF44097B7AF4}"/>
              </a:ext>
            </a:extLst>
          </p:cNvPr>
          <p:cNvPicPr>
            <a:picLocks noGrp="1" noChangeAspect="1"/>
          </p:cNvPicPr>
          <p:nvPr>
            <p:ph sz="half" idx="1"/>
          </p:nvPr>
        </p:nvPicPr>
        <p:blipFill rotWithShape="1">
          <a:blip r:embed="rId2"/>
          <a:srcRect t="1891" b="1021"/>
          <a:stretch/>
        </p:blipFill>
        <p:spPr>
          <a:xfrm>
            <a:off x="136214" y="1600200"/>
            <a:ext cx="4359586" cy="3112789"/>
          </a:xfrm>
          <a:prstGeom prst="rect">
            <a:avLst/>
          </a:prstGeom>
        </p:spPr>
      </p:pic>
      <p:grpSp>
        <p:nvGrpSpPr>
          <p:cNvPr id="14" name="Group 13" descr="&quot;Five horizontal blue lines of varying lengths on a white background.&quot;">
            <a:extLst>
              <a:ext uri="{FF2B5EF4-FFF2-40B4-BE49-F238E27FC236}">
                <a16:creationId xmlns:a16="http://schemas.microsoft.com/office/drawing/2014/main" id="{8660FF52-8E6B-4A0C-88D4-19A8CCADF63A}"/>
              </a:ext>
            </a:extLst>
          </p:cNvPr>
          <p:cNvGrpSpPr/>
          <p:nvPr/>
        </p:nvGrpSpPr>
        <p:grpSpPr>
          <a:xfrm>
            <a:off x="2046514" y="1740877"/>
            <a:ext cx="1687286" cy="2032122"/>
            <a:chOff x="2046514" y="1740877"/>
            <a:chExt cx="1687286" cy="2032122"/>
          </a:xfrm>
        </p:grpSpPr>
        <p:cxnSp>
          <p:nvCxnSpPr>
            <p:cNvPr id="6" name="Straight Connector 5">
              <a:extLst>
                <a:ext uri="{FF2B5EF4-FFF2-40B4-BE49-F238E27FC236}">
                  <a16:creationId xmlns:a16="http://schemas.microsoft.com/office/drawing/2014/main" id="{71BA0368-9B75-471D-8635-473D9DC80707}"/>
                </a:ext>
              </a:extLst>
            </p:cNvPr>
            <p:cNvCxnSpPr>
              <a:cxnSpLocks/>
            </p:cNvCxnSpPr>
            <p:nvPr/>
          </p:nvCxnSpPr>
          <p:spPr bwMode="auto">
            <a:xfrm>
              <a:off x="2046514" y="1740877"/>
              <a:ext cx="685800" cy="0"/>
            </a:xfrm>
            <a:prstGeom prst="line">
              <a:avLst/>
            </a:prstGeom>
            <a:solidFill>
              <a:schemeClr val="accent1"/>
            </a:solidFill>
            <a:ln w="28575" cap="flat" cmpd="sng" algn="ctr">
              <a:solidFill>
                <a:srgbClr val="00B0F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 name="Straight Connector 6">
              <a:extLst>
                <a:ext uri="{FF2B5EF4-FFF2-40B4-BE49-F238E27FC236}">
                  <a16:creationId xmlns:a16="http://schemas.microsoft.com/office/drawing/2014/main" id="{F3A1E170-1F5E-4059-8E83-96738AD55F97}"/>
                </a:ext>
              </a:extLst>
            </p:cNvPr>
            <p:cNvCxnSpPr>
              <a:cxnSpLocks/>
            </p:cNvCxnSpPr>
            <p:nvPr/>
          </p:nvCxnSpPr>
          <p:spPr bwMode="auto">
            <a:xfrm>
              <a:off x="2550604" y="2677885"/>
              <a:ext cx="725996" cy="0"/>
            </a:xfrm>
            <a:prstGeom prst="line">
              <a:avLst/>
            </a:prstGeom>
            <a:solidFill>
              <a:schemeClr val="accent1"/>
            </a:solidFill>
            <a:ln w="28575" cap="flat" cmpd="sng" algn="ctr">
              <a:solidFill>
                <a:srgbClr val="00B0F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8" name="Straight Connector 7">
              <a:extLst>
                <a:ext uri="{FF2B5EF4-FFF2-40B4-BE49-F238E27FC236}">
                  <a16:creationId xmlns:a16="http://schemas.microsoft.com/office/drawing/2014/main" id="{2E2C8781-9A87-4643-9EEB-8BE58BD55200}"/>
                </a:ext>
              </a:extLst>
            </p:cNvPr>
            <p:cNvCxnSpPr>
              <a:cxnSpLocks/>
            </p:cNvCxnSpPr>
            <p:nvPr/>
          </p:nvCxnSpPr>
          <p:spPr bwMode="auto">
            <a:xfrm>
              <a:off x="3039624" y="3163400"/>
              <a:ext cx="694176" cy="0"/>
            </a:xfrm>
            <a:prstGeom prst="line">
              <a:avLst/>
            </a:prstGeom>
            <a:solidFill>
              <a:schemeClr val="accent1"/>
            </a:solidFill>
            <a:ln w="28575" cap="flat" cmpd="sng" algn="ctr">
              <a:solidFill>
                <a:srgbClr val="00B0F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 name="Straight Connector 8">
              <a:extLst>
                <a:ext uri="{FF2B5EF4-FFF2-40B4-BE49-F238E27FC236}">
                  <a16:creationId xmlns:a16="http://schemas.microsoft.com/office/drawing/2014/main" id="{E92AADB9-4BDD-4C7E-BA8A-3F6055E576EC}"/>
                </a:ext>
              </a:extLst>
            </p:cNvPr>
            <p:cNvCxnSpPr>
              <a:cxnSpLocks/>
            </p:cNvCxnSpPr>
            <p:nvPr/>
          </p:nvCxnSpPr>
          <p:spPr bwMode="auto">
            <a:xfrm>
              <a:off x="2335401" y="3772999"/>
              <a:ext cx="747767" cy="0"/>
            </a:xfrm>
            <a:prstGeom prst="line">
              <a:avLst/>
            </a:prstGeom>
            <a:solidFill>
              <a:schemeClr val="accent1"/>
            </a:solidFill>
            <a:ln w="28575" cap="flat" cmpd="sng" algn="ctr">
              <a:solidFill>
                <a:srgbClr val="00B0F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21" name="Group 20" descr="Two Google Scholar search result pages for &quot;shashi shekhar&quot; and &quot;Cyrus Shahabi,&quot; showing user profiles and publications.">
            <a:extLst>
              <a:ext uri="{FF2B5EF4-FFF2-40B4-BE49-F238E27FC236}">
                <a16:creationId xmlns:a16="http://schemas.microsoft.com/office/drawing/2014/main" id="{F8316BE2-7275-4D30-93DF-36487117B0C6}"/>
              </a:ext>
            </a:extLst>
          </p:cNvPr>
          <p:cNvGrpSpPr/>
          <p:nvPr/>
        </p:nvGrpSpPr>
        <p:grpSpPr>
          <a:xfrm>
            <a:off x="4495800" y="944946"/>
            <a:ext cx="4518528" cy="4218723"/>
            <a:chOff x="4489258" y="966617"/>
            <a:chExt cx="4518528" cy="4218723"/>
          </a:xfrm>
        </p:grpSpPr>
        <p:pic>
          <p:nvPicPr>
            <p:cNvPr id="19" name="Content Placeholder 15">
              <a:extLst>
                <a:ext uri="{FF2B5EF4-FFF2-40B4-BE49-F238E27FC236}">
                  <a16:creationId xmlns:a16="http://schemas.microsoft.com/office/drawing/2014/main" id="{FBE5AE91-32E4-490F-9651-7F9984CAF257}"/>
                </a:ext>
              </a:extLst>
            </p:cNvPr>
            <p:cNvPicPr>
              <a:picLocks noChangeAspect="1"/>
            </p:cNvPicPr>
            <p:nvPr/>
          </p:nvPicPr>
          <p:blipFill>
            <a:blip r:embed="rId3"/>
            <a:stretch>
              <a:fillRect/>
            </a:stretch>
          </p:blipFill>
          <p:spPr bwMode="auto">
            <a:xfrm>
              <a:off x="4571129" y="966617"/>
              <a:ext cx="4436657" cy="1803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9">
              <a:extLst>
                <a:ext uri="{FF2B5EF4-FFF2-40B4-BE49-F238E27FC236}">
                  <a16:creationId xmlns:a16="http://schemas.microsoft.com/office/drawing/2014/main" id="{222190F1-C854-49B5-A1EB-A7D1A02D56C8}"/>
                </a:ext>
              </a:extLst>
            </p:cNvPr>
            <p:cNvPicPr>
              <a:picLocks noChangeAspect="1"/>
            </p:cNvPicPr>
            <p:nvPr/>
          </p:nvPicPr>
          <p:blipFill>
            <a:blip r:embed="rId4"/>
            <a:stretch>
              <a:fillRect/>
            </a:stretch>
          </p:blipFill>
          <p:spPr>
            <a:xfrm>
              <a:off x="4489258" y="3359727"/>
              <a:ext cx="4518528" cy="1825613"/>
            </a:xfrm>
            <a:prstGeom prst="rect">
              <a:avLst/>
            </a:prstGeom>
          </p:spPr>
        </p:pic>
      </p:grpSp>
    </p:spTree>
    <p:extLst>
      <p:ext uri="{BB962C8B-B14F-4D97-AF65-F5344CB8AC3E}">
        <p14:creationId xmlns:p14="http://schemas.microsoft.com/office/powerpoint/2010/main" val="296189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A5BCE-7EEA-42D8-BCA8-EF2F47FB9FB0}"/>
              </a:ext>
            </a:extLst>
          </p:cNvPr>
          <p:cNvSpPr>
            <a:spLocks noGrp="1"/>
          </p:cNvSpPr>
          <p:nvPr>
            <p:ph type="title"/>
          </p:nvPr>
        </p:nvSpPr>
        <p:spPr/>
        <p:txBody>
          <a:bodyPr/>
          <a:lstStyle/>
          <a:p>
            <a:r>
              <a:rPr lang="en-US" dirty="0"/>
              <a:t>Literature Survey (by conference / journal)</a:t>
            </a:r>
          </a:p>
        </p:txBody>
      </p:sp>
      <p:pic>
        <p:nvPicPr>
          <p:cNvPr id="5" name="Content Placeholder 4" descr="A list of six academic references from journals and conferences.">
            <a:extLst>
              <a:ext uri="{FF2B5EF4-FFF2-40B4-BE49-F238E27FC236}">
                <a16:creationId xmlns:a16="http://schemas.microsoft.com/office/drawing/2014/main" id="{0797048B-78AE-483C-8FF4-BF44097B7AF4}"/>
              </a:ext>
            </a:extLst>
          </p:cNvPr>
          <p:cNvPicPr>
            <a:picLocks noGrp="1" noChangeAspect="1"/>
          </p:cNvPicPr>
          <p:nvPr>
            <p:ph sz="half" idx="1"/>
          </p:nvPr>
        </p:nvPicPr>
        <p:blipFill rotWithShape="1">
          <a:blip r:embed="rId2"/>
          <a:srcRect t="1891" b="1021"/>
          <a:stretch/>
        </p:blipFill>
        <p:spPr>
          <a:xfrm>
            <a:off x="136214" y="1600200"/>
            <a:ext cx="4359586" cy="3112789"/>
          </a:xfrm>
          <a:prstGeom prst="rect">
            <a:avLst/>
          </a:prstGeom>
        </p:spPr>
      </p:pic>
      <p:grpSp>
        <p:nvGrpSpPr>
          <p:cNvPr id="4" name="Group 3" descr="White background with several horizontal red lines.">
            <a:extLst>
              <a:ext uri="{FF2B5EF4-FFF2-40B4-BE49-F238E27FC236}">
                <a16:creationId xmlns:a16="http://schemas.microsoft.com/office/drawing/2014/main" id="{074106F4-4B25-4844-9E99-D3BB5F665A6B}"/>
              </a:ext>
            </a:extLst>
          </p:cNvPr>
          <p:cNvGrpSpPr/>
          <p:nvPr/>
        </p:nvGrpSpPr>
        <p:grpSpPr>
          <a:xfrm>
            <a:off x="685800" y="2036173"/>
            <a:ext cx="2902258" cy="2069976"/>
            <a:chOff x="685800" y="2036173"/>
            <a:chExt cx="2902258" cy="2069976"/>
          </a:xfrm>
        </p:grpSpPr>
        <p:cxnSp>
          <p:nvCxnSpPr>
            <p:cNvPr id="12" name="Straight Connector 11">
              <a:extLst>
                <a:ext uri="{FF2B5EF4-FFF2-40B4-BE49-F238E27FC236}">
                  <a16:creationId xmlns:a16="http://schemas.microsoft.com/office/drawing/2014/main" id="{1E68C48F-C7C5-4C1C-8A33-2C9E7D9C6E8C}"/>
                </a:ext>
              </a:extLst>
            </p:cNvPr>
            <p:cNvCxnSpPr>
              <a:cxnSpLocks/>
            </p:cNvCxnSpPr>
            <p:nvPr/>
          </p:nvCxnSpPr>
          <p:spPr bwMode="auto">
            <a:xfrm>
              <a:off x="685800" y="2036173"/>
              <a:ext cx="1054223"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5" name="Straight Connector 14">
              <a:extLst>
                <a:ext uri="{FF2B5EF4-FFF2-40B4-BE49-F238E27FC236}">
                  <a16:creationId xmlns:a16="http://schemas.microsoft.com/office/drawing/2014/main" id="{62BB4B04-B140-4739-BE26-DDB54A28AE1D}"/>
                </a:ext>
              </a:extLst>
            </p:cNvPr>
            <p:cNvCxnSpPr>
              <a:cxnSpLocks/>
            </p:cNvCxnSpPr>
            <p:nvPr/>
          </p:nvCxnSpPr>
          <p:spPr bwMode="auto">
            <a:xfrm>
              <a:off x="2533835" y="3464512"/>
              <a:ext cx="1054223"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6" name="Straight Connector 15">
              <a:extLst>
                <a:ext uri="{FF2B5EF4-FFF2-40B4-BE49-F238E27FC236}">
                  <a16:creationId xmlns:a16="http://schemas.microsoft.com/office/drawing/2014/main" id="{54EE622F-D8D6-4530-8A44-8CD3E07EAA9F}"/>
                </a:ext>
              </a:extLst>
            </p:cNvPr>
            <p:cNvCxnSpPr>
              <a:cxnSpLocks/>
            </p:cNvCxnSpPr>
            <p:nvPr/>
          </p:nvCxnSpPr>
          <p:spPr bwMode="auto">
            <a:xfrm>
              <a:off x="1740023" y="4106149"/>
              <a:ext cx="1054223"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pic>
        <p:nvPicPr>
          <p:cNvPr id="11" name="Picture 10" descr="Google search results page for &quot;sstd&quot; displaying Wikipedia and symposium-related links.">
            <a:extLst>
              <a:ext uri="{FF2B5EF4-FFF2-40B4-BE49-F238E27FC236}">
                <a16:creationId xmlns:a16="http://schemas.microsoft.com/office/drawing/2014/main" id="{B2A40992-CA0C-44E8-A45D-08532522CD59}"/>
              </a:ext>
            </a:extLst>
          </p:cNvPr>
          <p:cNvPicPr>
            <a:picLocks noChangeAspect="1"/>
          </p:cNvPicPr>
          <p:nvPr/>
        </p:nvPicPr>
        <p:blipFill>
          <a:blip r:embed="rId3"/>
          <a:stretch>
            <a:fillRect/>
          </a:stretch>
        </p:blipFill>
        <p:spPr>
          <a:xfrm>
            <a:off x="4648200" y="1600200"/>
            <a:ext cx="4359586" cy="3282314"/>
          </a:xfrm>
          <a:prstGeom prst="rect">
            <a:avLst/>
          </a:prstGeom>
        </p:spPr>
      </p:pic>
    </p:spTree>
    <p:extLst>
      <p:ext uri="{BB962C8B-B14F-4D97-AF65-F5344CB8AC3E}">
        <p14:creationId xmlns:p14="http://schemas.microsoft.com/office/powerpoint/2010/main" val="353756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A5BCE-7EEA-42D8-BCA8-EF2F47FB9FB0}"/>
              </a:ext>
            </a:extLst>
          </p:cNvPr>
          <p:cNvSpPr>
            <a:spLocks noGrp="1"/>
          </p:cNvSpPr>
          <p:nvPr>
            <p:ph type="title"/>
          </p:nvPr>
        </p:nvSpPr>
        <p:spPr/>
        <p:txBody>
          <a:bodyPr/>
          <a:lstStyle/>
          <a:p>
            <a:r>
              <a:rPr lang="en-US" dirty="0"/>
              <a:t>Literature Survey (by topic)</a:t>
            </a:r>
          </a:p>
        </p:txBody>
      </p:sp>
      <p:pic>
        <p:nvPicPr>
          <p:cNvPr id="10" name="Content Placeholder 9" descr="Google Scholar search results page for &quot;spatio temporal graph storage&quot; showing several articles and filtering options.">
            <a:extLst>
              <a:ext uri="{FF2B5EF4-FFF2-40B4-BE49-F238E27FC236}">
                <a16:creationId xmlns:a16="http://schemas.microsoft.com/office/drawing/2014/main" id="{F1A8C9AD-C43E-4F01-BE15-96730E1C2DFC}"/>
              </a:ext>
            </a:extLst>
          </p:cNvPr>
          <p:cNvPicPr>
            <a:picLocks noGrp="1" noChangeAspect="1"/>
          </p:cNvPicPr>
          <p:nvPr>
            <p:ph sz="half" idx="1"/>
          </p:nvPr>
        </p:nvPicPr>
        <p:blipFill>
          <a:blip r:embed="rId2"/>
          <a:stretch>
            <a:fillRect/>
          </a:stretch>
        </p:blipFill>
        <p:spPr>
          <a:xfrm>
            <a:off x="79344" y="1864311"/>
            <a:ext cx="4416456" cy="2617544"/>
          </a:xfrm>
        </p:spPr>
      </p:pic>
      <p:pic>
        <p:nvPicPr>
          <p:cNvPr id="14" name="Content Placeholder 13" descr="Google Scholar search results page for &quot;time dependent spatial network&quot; with article listings and filter options.">
            <a:extLst>
              <a:ext uri="{FF2B5EF4-FFF2-40B4-BE49-F238E27FC236}">
                <a16:creationId xmlns:a16="http://schemas.microsoft.com/office/drawing/2014/main" id="{B789BD10-8CEF-430E-B90D-1D171E5A02FE}"/>
              </a:ext>
            </a:extLst>
          </p:cNvPr>
          <p:cNvPicPr>
            <a:picLocks noGrp="1" noChangeAspect="1"/>
          </p:cNvPicPr>
          <p:nvPr>
            <p:ph sz="half" idx="2"/>
          </p:nvPr>
        </p:nvPicPr>
        <p:blipFill>
          <a:blip r:embed="rId3"/>
          <a:stretch>
            <a:fillRect/>
          </a:stretch>
        </p:blipFill>
        <p:spPr>
          <a:xfrm>
            <a:off x="4648199" y="1439742"/>
            <a:ext cx="4416455" cy="3364159"/>
          </a:xfrm>
        </p:spPr>
      </p:pic>
    </p:spTree>
    <p:extLst>
      <p:ext uri="{BB962C8B-B14F-4D97-AF65-F5344CB8AC3E}">
        <p14:creationId xmlns:p14="http://schemas.microsoft.com/office/powerpoint/2010/main" val="18346640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8D780-BD70-48FD-9E7B-D1538560AD64}"/>
              </a:ext>
            </a:extLst>
          </p:cNvPr>
          <p:cNvSpPr>
            <a:spLocks noGrp="1"/>
          </p:cNvSpPr>
          <p:nvPr>
            <p:ph type="title"/>
          </p:nvPr>
        </p:nvSpPr>
        <p:spPr/>
        <p:txBody>
          <a:bodyPr/>
          <a:lstStyle/>
          <a:p>
            <a:r>
              <a:rPr lang="en-US" dirty="0"/>
              <a:t>Literature Survey Tools</a:t>
            </a:r>
          </a:p>
        </p:txBody>
      </p:sp>
      <p:pic>
        <p:nvPicPr>
          <p:cNvPr id="7" name="Content Placeholder 6" descr="Google Scholar homepage with search bar and options for &quot;Articles&quot; and &quot;Case law&quot;.">
            <a:extLst>
              <a:ext uri="{FF2B5EF4-FFF2-40B4-BE49-F238E27FC236}">
                <a16:creationId xmlns:a16="http://schemas.microsoft.com/office/drawing/2014/main" id="{088C5856-72DA-4D2F-AAEC-F50D247C60AE}"/>
              </a:ext>
            </a:extLst>
          </p:cNvPr>
          <p:cNvPicPr>
            <a:picLocks noGrp="1" noChangeAspect="1"/>
          </p:cNvPicPr>
          <p:nvPr>
            <p:ph sz="half" idx="1"/>
          </p:nvPr>
        </p:nvPicPr>
        <p:blipFill>
          <a:blip r:embed="rId2"/>
          <a:stretch>
            <a:fillRect/>
          </a:stretch>
        </p:blipFill>
        <p:spPr>
          <a:xfrm>
            <a:off x="348449" y="838200"/>
            <a:ext cx="3810000" cy="1335586"/>
          </a:xfrm>
        </p:spPr>
      </p:pic>
      <p:pic>
        <p:nvPicPr>
          <p:cNvPr id="9" name="Content Placeholder 8" descr="&quot;ACM Digital Library interface with logo, search bar, and background collage of photos.&quot;">
            <a:extLst>
              <a:ext uri="{FF2B5EF4-FFF2-40B4-BE49-F238E27FC236}">
                <a16:creationId xmlns:a16="http://schemas.microsoft.com/office/drawing/2014/main" id="{5C4E4982-B749-4900-B2CA-03513B526CE8}"/>
              </a:ext>
            </a:extLst>
          </p:cNvPr>
          <p:cNvPicPr>
            <a:picLocks noGrp="1" noChangeAspect="1"/>
          </p:cNvPicPr>
          <p:nvPr>
            <p:ph sz="half" idx="2"/>
          </p:nvPr>
        </p:nvPicPr>
        <p:blipFill>
          <a:blip r:embed="rId3"/>
          <a:stretch>
            <a:fillRect/>
          </a:stretch>
        </p:blipFill>
        <p:spPr>
          <a:xfrm>
            <a:off x="4648200" y="804712"/>
            <a:ext cx="3810000" cy="1698725"/>
          </a:xfrm>
        </p:spPr>
      </p:pic>
      <p:pic>
        <p:nvPicPr>
          <p:cNvPr id="11" name="Picture 10" descr="&quot;IEEE Xplore Digital Library homepage with search bar and access info from the University of Minnesota Libraries.&quot;">
            <a:extLst>
              <a:ext uri="{FF2B5EF4-FFF2-40B4-BE49-F238E27FC236}">
                <a16:creationId xmlns:a16="http://schemas.microsoft.com/office/drawing/2014/main" id="{70E62CA3-4AF2-41BA-80C2-03BB56551CFC}"/>
              </a:ext>
            </a:extLst>
          </p:cNvPr>
          <p:cNvPicPr>
            <a:picLocks noChangeAspect="1"/>
          </p:cNvPicPr>
          <p:nvPr/>
        </p:nvPicPr>
        <p:blipFill>
          <a:blip r:embed="rId4"/>
          <a:stretch>
            <a:fillRect/>
          </a:stretch>
        </p:blipFill>
        <p:spPr>
          <a:xfrm>
            <a:off x="1624613" y="3429000"/>
            <a:ext cx="5894773" cy="1655573"/>
          </a:xfrm>
          <a:prstGeom prst="rect">
            <a:avLst/>
          </a:prstGeom>
        </p:spPr>
      </p:pic>
    </p:spTree>
    <p:extLst>
      <p:ext uri="{BB962C8B-B14F-4D97-AF65-F5344CB8AC3E}">
        <p14:creationId xmlns:p14="http://schemas.microsoft.com/office/powerpoint/2010/main" val="9843360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FA3CF-920D-A744-9C44-8EC8E933FCE4}"/>
              </a:ext>
            </a:extLst>
          </p:cNvPr>
          <p:cNvSpPr>
            <a:spLocks noGrp="1"/>
          </p:cNvSpPr>
          <p:nvPr>
            <p:ph type="title"/>
          </p:nvPr>
        </p:nvSpPr>
        <p:spPr/>
        <p:txBody>
          <a:bodyPr/>
          <a:lstStyle/>
          <a:p>
            <a:r>
              <a:rPr lang="en-US" altLang="en-US" dirty="0"/>
              <a:t>Summary of Literature</a:t>
            </a:r>
            <a:endParaRPr lang="en-US" dirty="0"/>
          </a:p>
        </p:txBody>
      </p:sp>
      <p:sp>
        <p:nvSpPr>
          <p:cNvPr id="3" name="Content Placeholder 2">
            <a:extLst>
              <a:ext uri="{FF2B5EF4-FFF2-40B4-BE49-F238E27FC236}">
                <a16:creationId xmlns:a16="http://schemas.microsoft.com/office/drawing/2014/main" id="{5C7DA5A9-0FA5-C74B-9CD9-6FB97CC5BBDD}"/>
              </a:ext>
            </a:extLst>
          </p:cNvPr>
          <p:cNvSpPr>
            <a:spLocks noGrp="1"/>
          </p:cNvSpPr>
          <p:nvPr>
            <p:ph idx="1"/>
          </p:nvPr>
        </p:nvSpPr>
        <p:spPr/>
        <p:txBody>
          <a:bodyPr/>
          <a:lstStyle/>
          <a:p>
            <a:r>
              <a:rPr lang="en-US" altLang="en-US" sz="2000" dirty="0"/>
              <a:t>Linear list style</a:t>
            </a:r>
          </a:p>
          <a:p>
            <a:pPr lvl="1"/>
            <a:r>
              <a:rPr lang="en-US" altLang="en-US" sz="1800" dirty="0"/>
              <a:t>Short paragraph summarizing each paper group</a:t>
            </a:r>
          </a:p>
          <a:p>
            <a:pPr lvl="1"/>
            <a:r>
              <a:rPr lang="en-US" altLang="en-US" sz="1800" dirty="0"/>
              <a:t>Highlight contributions in context of the problem under study</a:t>
            </a:r>
          </a:p>
          <a:p>
            <a:r>
              <a:rPr lang="en-US" altLang="en-US" sz="2000" dirty="0"/>
              <a:t>Classification</a:t>
            </a:r>
          </a:p>
          <a:p>
            <a:pPr lvl="1"/>
            <a:r>
              <a:rPr lang="en-US" altLang="en-US" sz="1800" dirty="0"/>
              <a:t>Provide a categorization of related work</a:t>
            </a:r>
          </a:p>
          <a:p>
            <a:pPr lvl="1"/>
            <a:r>
              <a:rPr lang="en-US" altLang="en-US" sz="1800" dirty="0"/>
              <a:t>Describing each category rather than individual papers</a:t>
            </a:r>
          </a:p>
          <a:p>
            <a:pPr lvl="1"/>
            <a:r>
              <a:rPr lang="en-US" altLang="en-US" sz="1800" dirty="0"/>
              <a:t>Examples - ACM Computing Surveys, many papers in the textbook</a:t>
            </a:r>
          </a:p>
          <a:p>
            <a:pPr lvl="1"/>
            <a:r>
              <a:rPr lang="en-US" altLang="en-US" sz="1800" dirty="0"/>
              <a:t>Form: table, tree</a:t>
            </a:r>
          </a:p>
        </p:txBody>
      </p:sp>
      <p:sp>
        <p:nvSpPr>
          <p:cNvPr id="5" name="Rectangle 3">
            <a:extLst>
              <a:ext uri="{FF2B5EF4-FFF2-40B4-BE49-F238E27FC236}">
                <a16:creationId xmlns:a16="http://schemas.microsoft.com/office/drawing/2014/main" id="{F5BD1E36-27E1-ED4A-9B90-28D8577DE73D}"/>
              </a:ext>
            </a:extLst>
          </p:cNvPr>
          <p:cNvSpPr txBox="1">
            <a:spLocks noChangeArrowheads="1"/>
          </p:cNvSpPr>
          <p:nvPr/>
        </p:nvSpPr>
        <p:spPr bwMode="auto">
          <a:xfrm>
            <a:off x="685800" y="3977878"/>
            <a:ext cx="7772400" cy="1889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Clr>
                <a:srgbClr val="7A0019"/>
              </a:buClr>
              <a:buChar char="•"/>
              <a:defRPr sz="1800">
                <a:solidFill>
                  <a:schemeClr val="tx1"/>
                </a:solidFill>
                <a:latin typeface="+mn-lt"/>
                <a:ea typeface="+mn-ea"/>
                <a:cs typeface="+mn-cs"/>
              </a:defRPr>
            </a:lvl1pPr>
            <a:lvl2pPr marL="557213" indent="-214313" algn="l" rtl="0" eaLnBrk="1" fontAlgn="base" hangingPunct="1">
              <a:spcBef>
                <a:spcPct val="20000"/>
              </a:spcBef>
              <a:spcAft>
                <a:spcPct val="0"/>
              </a:spcAft>
              <a:buClr>
                <a:srgbClr val="7A0019"/>
              </a:buClr>
              <a:buChar char="–"/>
              <a:defRPr sz="1500">
                <a:solidFill>
                  <a:schemeClr val="tx1"/>
                </a:solidFill>
                <a:latin typeface="+mn-lt"/>
                <a:ea typeface="+mn-ea"/>
              </a:defRPr>
            </a:lvl2pPr>
            <a:lvl3pPr marL="857250" indent="-171450" algn="l" rtl="0" eaLnBrk="1" fontAlgn="base" hangingPunct="1">
              <a:spcBef>
                <a:spcPct val="20000"/>
              </a:spcBef>
              <a:spcAft>
                <a:spcPct val="0"/>
              </a:spcAft>
              <a:buClr>
                <a:srgbClr val="7A0019"/>
              </a:buClr>
              <a:buChar char="•"/>
              <a:defRPr sz="1350">
                <a:solidFill>
                  <a:schemeClr val="tx1"/>
                </a:solidFill>
                <a:latin typeface="+mn-lt"/>
                <a:ea typeface="+mn-ea"/>
              </a:defRPr>
            </a:lvl3pPr>
            <a:lvl4pPr marL="1200150" indent="-171450" algn="l" rtl="0" eaLnBrk="1" fontAlgn="base" hangingPunct="1">
              <a:spcBef>
                <a:spcPct val="20000"/>
              </a:spcBef>
              <a:spcAft>
                <a:spcPct val="0"/>
              </a:spcAft>
              <a:buClr>
                <a:srgbClr val="7A0019"/>
              </a:buClr>
              <a:buChar char="–"/>
              <a:defRPr sz="1200">
                <a:solidFill>
                  <a:schemeClr val="tx1"/>
                </a:solidFill>
                <a:latin typeface="+mn-lt"/>
                <a:ea typeface="+mn-ea"/>
              </a:defRPr>
            </a:lvl4pPr>
            <a:lvl5pPr marL="1543050" indent="-171450" algn="l" rtl="0" eaLnBrk="1" fontAlgn="base" hangingPunct="1">
              <a:spcBef>
                <a:spcPct val="20000"/>
              </a:spcBef>
              <a:spcAft>
                <a:spcPct val="0"/>
              </a:spcAft>
              <a:buClr>
                <a:srgbClr val="7A0019"/>
              </a:buClr>
              <a:buChar char="»"/>
              <a:defRPr sz="1200">
                <a:solidFill>
                  <a:schemeClr val="tx1"/>
                </a:solidFill>
                <a:latin typeface="+mn-lt"/>
                <a:ea typeface="+mn-ea"/>
              </a:defRPr>
            </a:lvl5pPr>
            <a:lvl6pPr marL="1885950" indent="-171450" algn="l" rtl="0" eaLnBrk="1" fontAlgn="base" hangingPunct="1">
              <a:spcBef>
                <a:spcPct val="20000"/>
              </a:spcBef>
              <a:spcAft>
                <a:spcPct val="0"/>
              </a:spcAft>
              <a:buClr>
                <a:srgbClr val="7A0019"/>
              </a:buClr>
              <a:buChar char="»"/>
              <a:defRPr sz="1500">
                <a:solidFill>
                  <a:schemeClr val="tx1"/>
                </a:solidFill>
                <a:latin typeface="+mn-lt"/>
                <a:ea typeface="+mn-ea"/>
              </a:defRPr>
            </a:lvl6pPr>
            <a:lvl7pPr marL="2228850" indent="-171450" algn="l" rtl="0" eaLnBrk="1" fontAlgn="base" hangingPunct="1">
              <a:spcBef>
                <a:spcPct val="20000"/>
              </a:spcBef>
              <a:spcAft>
                <a:spcPct val="0"/>
              </a:spcAft>
              <a:buClr>
                <a:srgbClr val="7A0019"/>
              </a:buClr>
              <a:buChar char="»"/>
              <a:defRPr sz="1500">
                <a:solidFill>
                  <a:schemeClr val="tx1"/>
                </a:solidFill>
                <a:latin typeface="+mn-lt"/>
                <a:ea typeface="+mn-ea"/>
              </a:defRPr>
            </a:lvl7pPr>
            <a:lvl8pPr marL="2571750" indent="-171450" algn="l" rtl="0" eaLnBrk="1" fontAlgn="base" hangingPunct="1">
              <a:spcBef>
                <a:spcPct val="20000"/>
              </a:spcBef>
              <a:spcAft>
                <a:spcPct val="0"/>
              </a:spcAft>
              <a:buClr>
                <a:srgbClr val="7A0019"/>
              </a:buClr>
              <a:buChar char="»"/>
              <a:defRPr sz="1500">
                <a:solidFill>
                  <a:schemeClr val="tx1"/>
                </a:solidFill>
                <a:latin typeface="+mn-lt"/>
                <a:ea typeface="+mn-ea"/>
              </a:defRPr>
            </a:lvl8pPr>
            <a:lvl9pPr marL="2914650" indent="-171450" algn="l" rtl="0" eaLnBrk="1" fontAlgn="base" hangingPunct="1">
              <a:spcBef>
                <a:spcPct val="20000"/>
              </a:spcBef>
              <a:spcAft>
                <a:spcPct val="0"/>
              </a:spcAft>
              <a:buClr>
                <a:srgbClr val="7A0019"/>
              </a:buClr>
              <a:buChar char="»"/>
              <a:defRPr sz="1500">
                <a:solidFill>
                  <a:schemeClr val="tx1"/>
                </a:solidFill>
                <a:latin typeface="+mn-lt"/>
                <a:ea typeface="+mn-ea"/>
              </a:defRPr>
            </a:lvl9pPr>
          </a:lstStyle>
          <a:p>
            <a:r>
              <a:rPr lang="en-US" altLang="en-US" sz="2000" kern="0" dirty="0">
                <a:solidFill>
                  <a:srgbClr val="FF0000"/>
                </a:solidFill>
              </a:rPr>
              <a:t>To articulate novelty</a:t>
            </a:r>
            <a:r>
              <a:rPr lang="en-US" altLang="en-US" sz="2000" kern="0" dirty="0"/>
              <a:t>, desirable properties for classifications</a:t>
            </a:r>
          </a:p>
          <a:p>
            <a:pPr lvl="1"/>
            <a:r>
              <a:rPr lang="en-US" altLang="en-US" sz="1800" kern="0" dirty="0"/>
              <a:t>Articulates that contribution is first order</a:t>
            </a:r>
          </a:p>
          <a:p>
            <a:pPr lvl="2"/>
            <a:r>
              <a:rPr lang="en-US" altLang="en-US" sz="1600" kern="0" dirty="0"/>
              <a:t>Binary classification separating proposed work from related work</a:t>
            </a:r>
          </a:p>
          <a:p>
            <a:pPr lvl="2"/>
            <a:r>
              <a:rPr lang="en-US" altLang="en-US" sz="1600" kern="0" dirty="0"/>
              <a:t>Choice of classification criteria takes effort</a:t>
            </a:r>
          </a:p>
          <a:p>
            <a:pPr lvl="2"/>
            <a:r>
              <a:rPr lang="en-US" altLang="en-US" sz="1600" kern="0" dirty="0"/>
              <a:t>Start with a decision table and then choose best column</a:t>
            </a:r>
          </a:p>
          <a:p>
            <a:pPr lvl="1"/>
            <a:endParaRPr lang="en-US" altLang="en-US" sz="1600" kern="0" dirty="0"/>
          </a:p>
        </p:txBody>
      </p:sp>
    </p:spTree>
    <p:extLst>
      <p:ext uri="{BB962C8B-B14F-4D97-AF65-F5344CB8AC3E}">
        <p14:creationId xmlns:p14="http://schemas.microsoft.com/office/powerpoint/2010/main" val="201998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3F676-A1D2-4B74-B9C4-BC2B713965D5}"/>
              </a:ext>
            </a:extLst>
          </p:cNvPr>
          <p:cNvSpPr>
            <a:spLocks noGrp="1"/>
          </p:cNvSpPr>
          <p:nvPr>
            <p:ph type="title"/>
          </p:nvPr>
        </p:nvSpPr>
        <p:spPr/>
        <p:txBody>
          <a:bodyPr/>
          <a:lstStyle/>
          <a:p>
            <a:r>
              <a:rPr lang="en-US" dirty="0"/>
              <a:t>Spatial Data Storage Examples</a:t>
            </a:r>
          </a:p>
        </p:txBody>
      </p:sp>
      <p:sp>
        <p:nvSpPr>
          <p:cNvPr id="4" name="Slide Number Placeholder 3">
            <a:extLst>
              <a:ext uri="{FF2B5EF4-FFF2-40B4-BE49-F238E27FC236}">
                <a16:creationId xmlns:a16="http://schemas.microsoft.com/office/drawing/2014/main" id="{39A65441-3FF4-45B3-843F-C532F685E37F}"/>
              </a:ext>
            </a:extLst>
          </p:cNvPr>
          <p:cNvSpPr>
            <a:spLocks noGrp="1"/>
          </p:cNvSpPr>
          <p:nvPr>
            <p:ph type="sldNum" sz="quarter" idx="4294967295"/>
          </p:nvPr>
        </p:nvSpPr>
        <p:spPr>
          <a:xfrm>
            <a:off x="0" y="6356350"/>
            <a:ext cx="338138" cy="365125"/>
          </a:xfrm>
        </p:spPr>
        <p:txBody>
          <a:bodyPr/>
          <a:lstStyle/>
          <a:p>
            <a:fld id="{E4D37B5F-ABCF-48FC-8FD3-F3890A2DD608}" type="slidenum">
              <a:rPr lang="en-US" smtClean="0"/>
              <a:pPr/>
              <a:t>6</a:t>
            </a:fld>
            <a:endParaRPr lang="en-US"/>
          </a:p>
        </p:txBody>
      </p:sp>
      <p:grpSp>
        <p:nvGrpSpPr>
          <p:cNvPr id="10" name="Group 9" descr="Spatial filling curve on a grid with labeled axes, featuring a red line and black dots labeled A to H.">
            <a:extLst>
              <a:ext uri="{FF2B5EF4-FFF2-40B4-BE49-F238E27FC236}">
                <a16:creationId xmlns:a16="http://schemas.microsoft.com/office/drawing/2014/main" id="{3433094D-8984-4080-8A63-DC473FB5DCF4}"/>
              </a:ext>
            </a:extLst>
          </p:cNvPr>
          <p:cNvGrpSpPr/>
          <p:nvPr/>
        </p:nvGrpSpPr>
        <p:grpSpPr>
          <a:xfrm>
            <a:off x="97486" y="1143000"/>
            <a:ext cx="4398314" cy="3176370"/>
            <a:chOff x="97486" y="1143000"/>
            <a:chExt cx="4398314" cy="3176370"/>
          </a:xfrm>
        </p:grpSpPr>
        <p:pic>
          <p:nvPicPr>
            <p:cNvPr id="9" name="Content Placeholder 7">
              <a:extLst>
                <a:ext uri="{FF2B5EF4-FFF2-40B4-BE49-F238E27FC236}">
                  <a16:creationId xmlns:a16="http://schemas.microsoft.com/office/drawing/2014/main" id="{9992FCA6-3E96-4E63-82B3-ED16B60EFEAC}"/>
                </a:ext>
              </a:extLst>
            </p:cNvPr>
            <p:cNvPicPr>
              <a:picLocks noChangeAspect="1"/>
            </p:cNvPicPr>
            <p:nvPr/>
          </p:nvPicPr>
          <p:blipFill>
            <a:blip r:embed="rId2"/>
            <a:stretch>
              <a:fillRect/>
            </a:stretch>
          </p:blipFill>
          <p:spPr bwMode="auto">
            <a:xfrm>
              <a:off x="97486" y="1292840"/>
              <a:ext cx="3093194" cy="30265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pic>
        <p:sp>
          <p:nvSpPr>
            <p:cNvPr id="7" name="TextBox 6">
              <a:extLst>
                <a:ext uri="{FF2B5EF4-FFF2-40B4-BE49-F238E27FC236}">
                  <a16:creationId xmlns:a16="http://schemas.microsoft.com/office/drawing/2014/main" id="{A19C172D-6A7A-48C0-836E-881909B8BE47}"/>
                </a:ext>
              </a:extLst>
            </p:cNvPr>
            <p:cNvSpPr txBox="1"/>
            <p:nvPr/>
          </p:nvSpPr>
          <p:spPr>
            <a:xfrm>
              <a:off x="685800" y="1143000"/>
              <a:ext cx="3810000" cy="369332"/>
            </a:xfrm>
            <a:prstGeom prst="rect">
              <a:avLst/>
            </a:prstGeom>
            <a:noFill/>
          </p:spPr>
          <p:txBody>
            <a:bodyPr wrap="square" rtlCol="0">
              <a:spAutoFit/>
            </a:bodyPr>
            <a:lstStyle/>
            <a:p>
              <a:r>
                <a:rPr lang="en-US" dirty="0"/>
                <a:t>Spatial filling curve</a:t>
              </a:r>
            </a:p>
          </p:txBody>
        </p:sp>
      </p:grpSp>
      <p:graphicFrame>
        <p:nvGraphicFramePr>
          <p:cNvPr id="8" name="Table 7">
            <a:extLst>
              <a:ext uri="{FF2B5EF4-FFF2-40B4-BE49-F238E27FC236}">
                <a16:creationId xmlns:a16="http://schemas.microsoft.com/office/drawing/2014/main" id="{E47394C3-43CB-442D-8F26-2FA78FF57D0C}"/>
              </a:ext>
            </a:extLst>
          </p:cNvPr>
          <p:cNvGraphicFramePr>
            <a:graphicFrameLocks noGrp="1"/>
          </p:cNvGraphicFramePr>
          <p:nvPr>
            <p:extLst>
              <p:ext uri="{D42A27DB-BD31-4B8C-83A1-F6EECF244321}">
                <p14:modId xmlns:p14="http://schemas.microsoft.com/office/powerpoint/2010/main" val="331538440"/>
              </p:ext>
            </p:extLst>
          </p:nvPr>
        </p:nvGraphicFramePr>
        <p:xfrm>
          <a:off x="2878310" y="4182845"/>
          <a:ext cx="1545772" cy="2538630"/>
        </p:xfrm>
        <a:graphic>
          <a:graphicData uri="http://schemas.openxmlformats.org/drawingml/2006/table">
            <a:tbl>
              <a:tblPr firstRow="1" bandRow="1">
                <a:tableStyleId>{F5AB1C69-6EDB-4FF4-983F-18BD219EF322}</a:tableStyleId>
              </a:tblPr>
              <a:tblGrid>
                <a:gridCol w="511628">
                  <a:extLst>
                    <a:ext uri="{9D8B030D-6E8A-4147-A177-3AD203B41FA5}">
                      <a16:colId xmlns:a16="http://schemas.microsoft.com/office/drawing/2014/main" val="2301254229"/>
                    </a:ext>
                  </a:extLst>
                </a:gridCol>
                <a:gridCol w="389044">
                  <a:extLst>
                    <a:ext uri="{9D8B030D-6E8A-4147-A177-3AD203B41FA5}">
                      <a16:colId xmlns:a16="http://schemas.microsoft.com/office/drawing/2014/main" val="278107035"/>
                    </a:ext>
                  </a:extLst>
                </a:gridCol>
                <a:gridCol w="645100">
                  <a:extLst>
                    <a:ext uri="{9D8B030D-6E8A-4147-A177-3AD203B41FA5}">
                      <a16:colId xmlns:a16="http://schemas.microsoft.com/office/drawing/2014/main" val="3820400"/>
                    </a:ext>
                  </a:extLst>
                </a:gridCol>
              </a:tblGrid>
              <a:tr h="282070">
                <a:tc>
                  <a:txBody>
                    <a:bodyPr/>
                    <a:lstStyle/>
                    <a:p>
                      <a:pPr algn="ctr"/>
                      <a:r>
                        <a:rPr lang="en-US" sz="1600" b="0" dirty="0">
                          <a:solidFill>
                            <a:schemeClr val="tx1"/>
                          </a:solidFill>
                        </a:rPr>
                        <a:t>Index</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dirty="0">
                          <a:solidFill>
                            <a:schemeClr val="tx1"/>
                          </a:solidFill>
                        </a:rPr>
                        <a:t>Key</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dirty="0">
                          <a:solidFill>
                            <a:schemeClr val="tx1"/>
                          </a:solidFill>
                        </a:rPr>
                        <a:t>Hilbert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7279913"/>
                  </a:ext>
                </a:extLst>
              </a:tr>
              <a:tr h="282070">
                <a:tc>
                  <a:txBody>
                    <a:bodyPr/>
                    <a:lstStyle/>
                    <a:p>
                      <a:pPr algn="ctr"/>
                      <a:r>
                        <a:rPr lang="en-US" sz="1600" dirty="0">
                          <a:solidFill>
                            <a:schemeClr val="tx1"/>
                          </a:solidFill>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tx1"/>
                          </a:solidFill>
                        </a:rPr>
                        <a:t>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tx1"/>
                          </a:solidFill>
                        </a:rPr>
                        <a:t>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8739330"/>
                  </a:ext>
                </a:extLst>
              </a:tr>
              <a:tr h="282070">
                <a:tc>
                  <a:txBody>
                    <a:bodyPr/>
                    <a:lstStyle/>
                    <a:p>
                      <a:pPr algn="ctr"/>
                      <a:r>
                        <a:rPr lang="en-US" sz="1600" dirty="0">
                          <a:solidFill>
                            <a:schemeClr val="tx1"/>
                          </a:solidFill>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tx1"/>
                          </a:solidFill>
                        </a:rPr>
                        <a:t>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tx1"/>
                          </a:solidFill>
                        </a:rPr>
                        <a:t>10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7205808"/>
                  </a:ext>
                </a:extLst>
              </a:tr>
              <a:tr h="282070">
                <a:tc>
                  <a:txBody>
                    <a:bodyPr/>
                    <a:lstStyle/>
                    <a:p>
                      <a:pPr algn="ctr"/>
                      <a:r>
                        <a:rPr lang="en-US" sz="1600" dirty="0">
                          <a:solidFill>
                            <a:schemeClr val="tx1"/>
                          </a:solidFill>
                        </a:rPr>
                        <a:t>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tx1"/>
                          </a:solidFill>
                        </a:rPr>
                        <a:t>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tx1"/>
                          </a:solidFill>
                        </a:rPr>
                        <a:t>16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096453"/>
                  </a:ext>
                </a:extLst>
              </a:tr>
              <a:tr h="282070">
                <a:tc>
                  <a:txBody>
                    <a:bodyPr/>
                    <a:lstStyle/>
                    <a:p>
                      <a:pPr algn="ctr"/>
                      <a:r>
                        <a:rPr lang="en-US" sz="1600" dirty="0">
                          <a:solidFill>
                            <a:schemeClr val="tx1"/>
                          </a:solidFill>
                        </a:rPr>
                        <a:t>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tx1"/>
                          </a:solidFill>
                        </a:rPr>
                        <a:t>H</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tx1"/>
                          </a:solidFill>
                        </a:rPr>
                        <a:t>25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1882561"/>
                  </a:ext>
                </a:extLst>
              </a:tr>
              <a:tr h="282070">
                <a:tc>
                  <a:txBody>
                    <a:bodyPr/>
                    <a:lstStyle/>
                    <a:p>
                      <a:pPr algn="ctr"/>
                      <a:r>
                        <a:rPr lang="en-US" sz="1600" dirty="0">
                          <a:solidFill>
                            <a:schemeClr val="tx1"/>
                          </a:solidFill>
                        </a:rPr>
                        <a:t>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tx1"/>
                          </a:solidFill>
                        </a:rPr>
                        <a:t>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tx1"/>
                          </a:solidFill>
                        </a:rPr>
                        <a:t>39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1662679"/>
                  </a:ext>
                </a:extLst>
              </a:tr>
              <a:tr h="282070">
                <a:tc>
                  <a:txBody>
                    <a:bodyPr/>
                    <a:lstStyle/>
                    <a:p>
                      <a:pPr algn="ctr"/>
                      <a:r>
                        <a:rPr lang="en-US" sz="1600" dirty="0">
                          <a:solidFill>
                            <a:schemeClr val="tx1"/>
                          </a:solidFill>
                        </a:rPr>
                        <a:t>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tx1"/>
                          </a:solidFill>
                        </a:rPr>
                        <a:t>F</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tx1"/>
                          </a:solidFill>
                        </a:rPr>
                        <a:t>44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8293982"/>
                  </a:ext>
                </a:extLst>
              </a:tr>
              <a:tr h="282070">
                <a:tc>
                  <a:txBody>
                    <a:bodyPr/>
                    <a:lstStyle/>
                    <a:p>
                      <a:pPr algn="ctr"/>
                      <a:r>
                        <a:rPr lang="en-US" sz="1600" dirty="0">
                          <a:solidFill>
                            <a:schemeClr val="tx1"/>
                          </a:solidFill>
                        </a:rPr>
                        <a:t>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tx1"/>
                          </a:solidFill>
                        </a:rPr>
                        <a:t>C</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tx1"/>
                          </a:solidFill>
                        </a:rPr>
                        <a:t>50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0707161"/>
                  </a:ext>
                </a:extLst>
              </a:tr>
              <a:tr h="282070">
                <a:tc>
                  <a:txBody>
                    <a:bodyPr/>
                    <a:lstStyle/>
                    <a:p>
                      <a:pPr algn="ctr"/>
                      <a:r>
                        <a:rPr lang="en-US" sz="1600" dirty="0">
                          <a:solidFill>
                            <a:schemeClr val="tx1"/>
                          </a:solidFill>
                        </a:rPr>
                        <a:t>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tx1"/>
                          </a:solidFill>
                        </a:rPr>
                        <a:t>B</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tx1"/>
                          </a:solidFill>
                        </a:rPr>
                        <a:t>57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9664676"/>
                  </a:ext>
                </a:extLst>
              </a:tr>
            </a:tbl>
          </a:graphicData>
        </a:graphic>
      </p:graphicFrame>
      <p:grpSp>
        <p:nvGrpSpPr>
          <p:cNvPr id="14" name="Group 13" descr="Diagram of an R-tree with rectangles labeled 1 to 16, organized in two sections and various groups.">
            <a:extLst>
              <a:ext uri="{FF2B5EF4-FFF2-40B4-BE49-F238E27FC236}">
                <a16:creationId xmlns:a16="http://schemas.microsoft.com/office/drawing/2014/main" id="{A0D6B4E0-38CD-472A-B104-D400DD2FE78B}"/>
              </a:ext>
            </a:extLst>
          </p:cNvPr>
          <p:cNvGrpSpPr/>
          <p:nvPr/>
        </p:nvGrpSpPr>
        <p:grpSpPr>
          <a:xfrm>
            <a:off x="4572000" y="1143000"/>
            <a:ext cx="3886200" cy="3581557"/>
            <a:chOff x="4572000" y="1143000"/>
            <a:chExt cx="3886200" cy="3581557"/>
          </a:xfrm>
        </p:grpSpPr>
        <p:sp>
          <p:nvSpPr>
            <p:cNvPr id="11" name="TextBox 10">
              <a:extLst>
                <a:ext uri="{FF2B5EF4-FFF2-40B4-BE49-F238E27FC236}">
                  <a16:creationId xmlns:a16="http://schemas.microsoft.com/office/drawing/2014/main" id="{A691801C-72D2-4C2E-A867-64B4D2131483}"/>
                </a:ext>
              </a:extLst>
            </p:cNvPr>
            <p:cNvSpPr txBox="1"/>
            <p:nvPr/>
          </p:nvSpPr>
          <p:spPr>
            <a:xfrm>
              <a:off x="4648200" y="1143000"/>
              <a:ext cx="3810000" cy="369332"/>
            </a:xfrm>
            <a:prstGeom prst="rect">
              <a:avLst/>
            </a:prstGeom>
            <a:noFill/>
          </p:spPr>
          <p:txBody>
            <a:bodyPr wrap="square" rtlCol="0">
              <a:spAutoFit/>
            </a:bodyPr>
            <a:lstStyle/>
            <a:p>
              <a:r>
                <a:rPr lang="en-US" dirty="0"/>
                <a:t>R-tree</a:t>
              </a:r>
            </a:p>
          </p:txBody>
        </p:sp>
        <p:pic>
          <p:nvPicPr>
            <p:cNvPr id="12" name="Picture 11">
              <a:extLst>
                <a:ext uri="{FF2B5EF4-FFF2-40B4-BE49-F238E27FC236}">
                  <a16:creationId xmlns:a16="http://schemas.microsoft.com/office/drawing/2014/main" id="{05AFF10A-F3D1-4AA6-81A3-1B6397E2AEE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456005"/>
              <a:ext cx="3586027" cy="3268552"/>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13" name="Picture 6" descr="Illustration of a binary tree structure with labeled nodes.">
            <a:extLst>
              <a:ext uri="{FF2B5EF4-FFF2-40B4-BE49-F238E27FC236}">
                <a16:creationId xmlns:a16="http://schemas.microsoft.com/office/drawing/2014/main" id="{A9AC800A-7B14-4E4A-9FFC-01973DBB79D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17549" y="4758038"/>
            <a:ext cx="3980539" cy="20099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65837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FA3CF-920D-A744-9C44-8EC8E933FCE4}"/>
              </a:ext>
            </a:extLst>
          </p:cNvPr>
          <p:cNvSpPr>
            <a:spLocks noGrp="1"/>
          </p:cNvSpPr>
          <p:nvPr>
            <p:ph type="title"/>
          </p:nvPr>
        </p:nvSpPr>
        <p:spPr/>
        <p:txBody>
          <a:bodyPr/>
          <a:lstStyle/>
          <a:p>
            <a:r>
              <a:rPr lang="en-US" altLang="en-US" sz="2400" b="1"/>
              <a:t>Exercise 1</a:t>
            </a:r>
            <a:endParaRPr lang="en-US" sz="2400" b="1" dirty="0"/>
          </a:p>
        </p:txBody>
      </p:sp>
      <p:sp>
        <p:nvSpPr>
          <p:cNvPr id="3" name="Content Placeholder 2">
            <a:extLst>
              <a:ext uri="{FF2B5EF4-FFF2-40B4-BE49-F238E27FC236}">
                <a16:creationId xmlns:a16="http://schemas.microsoft.com/office/drawing/2014/main" id="{5C7DA5A9-0FA5-C74B-9CD9-6FB97CC5BBDD}"/>
              </a:ext>
            </a:extLst>
          </p:cNvPr>
          <p:cNvSpPr>
            <a:spLocks noGrp="1"/>
          </p:cNvSpPr>
          <p:nvPr>
            <p:ph idx="1"/>
          </p:nvPr>
        </p:nvSpPr>
        <p:spPr>
          <a:xfrm>
            <a:off x="285286" y="714630"/>
            <a:ext cx="7772400" cy="4724400"/>
          </a:xfrm>
        </p:spPr>
        <p:txBody>
          <a:bodyPr/>
          <a:lstStyle/>
          <a:p>
            <a:r>
              <a:rPr lang="en-US" altLang="en-US" dirty="0"/>
              <a:t>Q? Which organization technique is closest to the literature review (</a:t>
            </a:r>
            <a:r>
              <a:rPr lang="en-US" altLang="en-US" dirty="0" err="1"/>
              <a:t>secc</a:t>
            </a:r>
            <a:r>
              <a:rPr lang="en-US" altLang="en-US" dirty="0"/>
              <a:t>. 1.2)  in </a:t>
            </a:r>
            <a:r>
              <a:rPr lang="en-US" altLang="en-US" sz="1600" dirty="0">
                <a:hlinkClick r:id="rId2"/>
              </a:rPr>
              <a:t>“</a:t>
            </a:r>
            <a:r>
              <a:rPr lang="en-US" sz="1600" dirty="0">
                <a:hlinkClick r:id="rId2"/>
              </a:rPr>
              <a:t>Lagrangian Approaches to Storage of Spatio-Temporal Network Datasets. </a:t>
            </a:r>
            <a:r>
              <a:rPr lang="en-US" sz="1600" dirty="0"/>
              <a:t>Yang, K., +, IEEE Trans. On Knowledge and Data Eng., pp. 2222-2236 , Sept. 2014”</a:t>
            </a:r>
            <a:r>
              <a:rPr lang="en-US" dirty="0"/>
              <a:t>?</a:t>
            </a:r>
            <a:endParaRPr lang="en-US" altLang="en-US" dirty="0"/>
          </a:p>
          <a:p>
            <a:pPr marL="685800" lvl="1" indent="-342900">
              <a:buFont typeface="+mj-lt"/>
              <a:buAutoNum type="arabicPeriod"/>
            </a:pPr>
            <a:r>
              <a:rPr lang="en-US" altLang="en-US" sz="1700" dirty="0"/>
              <a:t>Linear list style </a:t>
            </a:r>
          </a:p>
          <a:p>
            <a:pPr marL="685800" lvl="1" indent="-342900">
              <a:buFont typeface="+mj-lt"/>
              <a:buAutoNum type="arabicPeriod"/>
            </a:pPr>
            <a:r>
              <a:rPr lang="en-US" altLang="en-US" sz="1600" dirty="0"/>
              <a:t>Classification: Decision Table</a:t>
            </a:r>
          </a:p>
          <a:p>
            <a:pPr marL="685800" lvl="1" indent="-342900">
              <a:buFont typeface="+mj-lt"/>
              <a:buAutoNum type="arabicPeriod"/>
            </a:pPr>
            <a:r>
              <a:rPr lang="en-US" altLang="en-US" sz="1600" dirty="0"/>
              <a:t>Classification: Decision Tree </a:t>
            </a:r>
          </a:p>
          <a:p>
            <a:pPr marL="685800" lvl="1" indent="-342900">
              <a:buFont typeface="+mj-lt"/>
              <a:buAutoNum type="arabicPeriod"/>
            </a:pPr>
            <a:r>
              <a:rPr lang="en-US" altLang="en-US" sz="1600" dirty="0"/>
              <a:t>None of the above</a:t>
            </a:r>
          </a:p>
          <a:p>
            <a:pPr marL="342900" lvl="1" indent="0">
              <a:buNone/>
            </a:pPr>
            <a:endParaRPr lang="en-US" altLang="en-US" sz="1600" dirty="0"/>
          </a:p>
          <a:p>
            <a:pPr marL="42862" indent="0">
              <a:buNone/>
            </a:pPr>
            <a:endParaRPr lang="en-US" altLang="en-US" sz="1900" dirty="0"/>
          </a:p>
        </p:txBody>
      </p:sp>
      <p:pic>
        <p:nvPicPr>
          <p:cNvPr id="4" name="Picture 3" descr="Four diagrams showing STN partitioning methods with nodes and time steps, labeled (a) Snapshot, (b) Longitudinal, (c) ATSS, and (d) LCP-G1S, with varying node highlights.">
            <a:extLst>
              <a:ext uri="{FF2B5EF4-FFF2-40B4-BE49-F238E27FC236}">
                <a16:creationId xmlns:a16="http://schemas.microsoft.com/office/drawing/2014/main" id="{C7999BCE-1C10-3243-96F4-2710F35C5B9A}"/>
              </a:ext>
            </a:extLst>
          </p:cNvPr>
          <p:cNvPicPr>
            <a:picLocks noChangeAspect="1"/>
          </p:cNvPicPr>
          <p:nvPr/>
        </p:nvPicPr>
        <p:blipFill>
          <a:blip r:embed="rId3"/>
          <a:stretch>
            <a:fillRect/>
          </a:stretch>
        </p:blipFill>
        <p:spPr>
          <a:xfrm>
            <a:off x="3703533" y="1964724"/>
            <a:ext cx="5401413" cy="3855308"/>
          </a:xfrm>
          <a:prstGeom prst="rect">
            <a:avLst/>
          </a:prstGeom>
        </p:spPr>
      </p:pic>
      <p:grpSp>
        <p:nvGrpSpPr>
          <p:cNvPr id="7" name="Group 6" descr="Flowchart of Connectivity-based STN Data Grouping Methods with various subcategories.">
            <a:extLst>
              <a:ext uri="{FF2B5EF4-FFF2-40B4-BE49-F238E27FC236}">
                <a16:creationId xmlns:a16="http://schemas.microsoft.com/office/drawing/2014/main" id="{4CC486AA-FE15-7849-881F-77676B859288}"/>
              </a:ext>
            </a:extLst>
          </p:cNvPr>
          <p:cNvGrpSpPr/>
          <p:nvPr/>
        </p:nvGrpSpPr>
        <p:grpSpPr>
          <a:xfrm>
            <a:off x="305425" y="3299254"/>
            <a:ext cx="3398108" cy="2662996"/>
            <a:chOff x="305425" y="3299254"/>
            <a:chExt cx="3398108" cy="2662996"/>
          </a:xfrm>
        </p:grpSpPr>
        <p:pic>
          <p:nvPicPr>
            <p:cNvPr id="5" name="Shape 129">
              <a:extLst>
                <a:ext uri="{FF2B5EF4-FFF2-40B4-BE49-F238E27FC236}">
                  <a16:creationId xmlns:a16="http://schemas.microsoft.com/office/drawing/2014/main" id="{D4242B04-BC73-C941-96E4-CB93F54C83C6}"/>
                </a:ext>
              </a:extLst>
            </p:cNvPr>
            <p:cNvPicPr preferRelativeResize="0"/>
            <p:nvPr/>
          </p:nvPicPr>
          <p:blipFill rotWithShape="1">
            <a:blip r:embed="rId4">
              <a:alphaModFix/>
            </a:blip>
            <a:srcRect l="7964" t="12595" r="10748"/>
            <a:stretch/>
          </p:blipFill>
          <p:spPr>
            <a:xfrm>
              <a:off x="305425" y="3299254"/>
              <a:ext cx="3398108" cy="2052479"/>
            </a:xfrm>
            <a:prstGeom prst="rect">
              <a:avLst/>
            </a:prstGeom>
            <a:noFill/>
            <a:ln>
              <a:noFill/>
            </a:ln>
          </p:spPr>
        </p:pic>
        <p:sp>
          <p:nvSpPr>
            <p:cNvPr id="6" name="TextBox 5">
              <a:extLst>
                <a:ext uri="{FF2B5EF4-FFF2-40B4-BE49-F238E27FC236}">
                  <a16:creationId xmlns:a16="http://schemas.microsoft.com/office/drawing/2014/main" id="{AD5BEDE7-AB15-ED44-A8FE-361A31AAB2C4}"/>
                </a:ext>
              </a:extLst>
            </p:cNvPr>
            <p:cNvSpPr txBox="1"/>
            <p:nvPr/>
          </p:nvSpPr>
          <p:spPr>
            <a:xfrm>
              <a:off x="377945" y="5439030"/>
              <a:ext cx="2932213" cy="523220"/>
            </a:xfrm>
            <a:prstGeom prst="rect">
              <a:avLst/>
            </a:prstGeom>
            <a:noFill/>
          </p:spPr>
          <p:txBody>
            <a:bodyPr wrap="none" rtlCol="0">
              <a:spAutoFit/>
            </a:bodyPr>
            <a:lstStyle/>
            <a:p>
              <a:pPr algn="ctr"/>
              <a:r>
                <a:rPr lang="en-US" sz="1400" dirty="0"/>
                <a:t>Figure 2: Connectivity Based STN </a:t>
              </a:r>
            </a:p>
            <a:p>
              <a:pPr algn="ctr"/>
              <a:r>
                <a:rPr lang="en-US" sz="1400" dirty="0"/>
                <a:t>Data Grouping Methods</a:t>
              </a:r>
            </a:p>
          </p:txBody>
        </p:sp>
      </p:grpSp>
    </p:spTree>
    <p:extLst>
      <p:ext uri="{BB962C8B-B14F-4D97-AF65-F5344CB8AC3E}">
        <p14:creationId xmlns:p14="http://schemas.microsoft.com/office/powerpoint/2010/main" val="16393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FA3CF-920D-A744-9C44-8EC8E933FCE4}"/>
              </a:ext>
            </a:extLst>
          </p:cNvPr>
          <p:cNvSpPr>
            <a:spLocks noGrp="1"/>
          </p:cNvSpPr>
          <p:nvPr>
            <p:ph type="title"/>
          </p:nvPr>
        </p:nvSpPr>
        <p:spPr>
          <a:xfrm>
            <a:off x="685800" y="228600"/>
            <a:ext cx="7772400" cy="451022"/>
          </a:xfrm>
        </p:spPr>
        <p:txBody>
          <a:bodyPr/>
          <a:lstStyle/>
          <a:p>
            <a:r>
              <a:rPr lang="en-US" altLang="en-US" sz="2400" b="1" dirty="0"/>
              <a:t>Exercise 2</a:t>
            </a:r>
            <a:endParaRPr lang="en-US" sz="2400" b="1" dirty="0"/>
          </a:p>
        </p:txBody>
      </p:sp>
      <p:sp>
        <p:nvSpPr>
          <p:cNvPr id="3" name="Content Placeholder 2">
            <a:extLst>
              <a:ext uri="{FF2B5EF4-FFF2-40B4-BE49-F238E27FC236}">
                <a16:creationId xmlns:a16="http://schemas.microsoft.com/office/drawing/2014/main" id="{5C7DA5A9-0FA5-C74B-9CD9-6FB97CC5BBDD}"/>
              </a:ext>
            </a:extLst>
          </p:cNvPr>
          <p:cNvSpPr>
            <a:spLocks noGrp="1"/>
          </p:cNvSpPr>
          <p:nvPr>
            <p:ph idx="1"/>
          </p:nvPr>
        </p:nvSpPr>
        <p:spPr>
          <a:xfrm>
            <a:off x="364524" y="679622"/>
            <a:ext cx="7772400" cy="4724400"/>
          </a:xfrm>
        </p:spPr>
        <p:txBody>
          <a:bodyPr/>
          <a:lstStyle/>
          <a:p>
            <a:pPr marL="342900" lvl="1" indent="0">
              <a:buNone/>
            </a:pPr>
            <a:endParaRPr lang="en-US" altLang="en-US" sz="1600" dirty="0"/>
          </a:p>
          <a:p>
            <a:r>
              <a:rPr lang="en-US" altLang="en-US" dirty="0"/>
              <a:t>Q? Which organization technique is closest to the literature review in </a:t>
            </a:r>
            <a:r>
              <a:rPr lang="en-US" altLang="en-US" sz="1600" dirty="0">
                <a:hlinkClick r:id="rId2"/>
              </a:rPr>
              <a:t>“</a:t>
            </a:r>
            <a:r>
              <a:rPr lang="en-US" sz="1600" dirty="0">
                <a:hlinkClick r:id="rId3"/>
              </a:rPr>
              <a:t>Trajic: An Effective Compression System for Trajectory Data. </a:t>
            </a:r>
            <a:r>
              <a:rPr lang="en-US" sz="1600" dirty="0"/>
              <a:t>Nibali, A., +, IEEE Trans. On Knowledge and Data Eng., pp. 3138-3151, Nov. 2015”</a:t>
            </a:r>
            <a:r>
              <a:rPr lang="en-US" dirty="0"/>
              <a:t>?</a:t>
            </a:r>
            <a:endParaRPr lang="en-US" altLang="en-US" dirty="0"/>
          </a:p>
          <a:p>
            <a:pPr marL="685800" lvl="1" indent="-342900">
              <a:buFont typeface="+mj-lt"/>
              <a:buAutoNum type="arabicPeriod"/>
            </a:pPr>
            <a:r>
              <a:rPr lang="en-US" altLang="en-US" sz="1700" dirty="0"/>
              <a:t>Linear list style </a:t>
            </a:r>
          </a:p>
          <a:p>
            <a:pPr marL="685800" lvl="1" indent="-342900">
              <a:buFont typeface="+mj-lt"/>
              <a:buAutoNum type="arabicPeriod"/>
            </a:pPr>
            <a:r>
              <a:rPr lang="en-US" altLang="en-US" sz="1600" dirty="0"/>
              <a:t>Classification: Decision Table</a:t>
            </a:r>
          </a:p>
          <a:p>
            <a:pPr marL="685800" lvl="1" indent="-342900">
              <a:buFont typeface="+mj-lt"/>
              <a:buAutoNum type="arabicPeriod"/>
            </a:pPr>
            <a:r>
              <a:rPr lang="en-US" altLang="en-US" sz="1600" dirty="0"/>
              <a:t>Classification: Decision Tree </a:t>
            </a:r>
          </a:p>
          <a:p>
            <a:pPr marL="685800" lvl="1" indent="-342900">
              <a:buFont typeface="+mj-lt"/>
              <a:buAutoNum type="arabicPeriod"/>
            </a:pPr>
            <a:r>
              <a:rPr lang="en-US" altLang="en-US" sz="1600" dirty="0"/>
              <a:t>None of the above</a:t>
            </a:r>
          </a:p>
          <a:p>
            <a:pPr marL="42862" indent="0">
              <a:buNone/>
            </a:pPr>
            <a:endParaRPr lang="en-US" altLang="en-US" sz="1900" dirty="0"/>
          </a:p>
        </p:txBody>
      </p:sp>
      <p:sp>
        <p:nvSpPr>
          <p:cNvPr id="4" name="Content Placeholder 2">
            <a:extLst>
              <a:ext uri="{FF2B5EF4-FFF2-40B4-BE49-F238E27FC236}">
                <a16:creationId xmlns:a16="http://schemas.microsoft.com/office/drawing/2014/main" id="{8371CCB2-1B8C-6742-85F1-499449DBCB0A}"/>
              </a:ext>
            </a:extLst>
          </p:cNvPr>
          <p:cNvSpPr txBox="1">
            <a:spLocks/>
          </p:cNvSpPr>
          <p:nvPr/>
        </p:nvSpPr>
        <p:spPr bwMode="auto">
          <a:xfrm>
            <a:off x="265670" y="3338385"/>
            <a:ext cx="3620530" cy="2605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lvl1pPr marL="257175" indent="-257175" algn="l" rtl="0" eaLnBrk="1" fontAlgn="base" hangingPunct="1">
              <a:spcBef>
                <a:spcPct val="20000"/>
              </a:spcBef>
              <a:spcAft>
                <a:spcPct val="0"/>
              </a:spcAft>
              <a:buClr>
                <a:srgbClr val="7A0019"/>
              </a:buClr>
              <a:buChar char="•"/>
              <a:defRPr sz="1800">
                <a:solidFill>
                  <a:schemeClr val="tx1"/>
                </a:solidFill>
                <a:latin typeface="+mn-lt"/>
                <a:ea typeface="+mn-ea"/>
                <a:cs typeface="+mn-cs"/>
              </a:defRPr>
            </a:lvl1pPr>
            <a:lvl2pPr marL="557213" indent="-214313" algn="l" rtl="0" eaLnBrk="1" fontAlgn="base" hangingPunct="1">
              <a:spcBef>
                <a:spcPct val="20000"/>
              </a:spcBef>
              <a:spcAft>
                <a:spcPct val="0"/>
              </a:spcAft>
              <a:buClr>
                <a:srgbClr val="7A0019"/>
              </a:buClr>
              <a:buChar char="–"/>
              <a:defRPr sz="1500">
                <a:solidFill>
                  <a:schemeClr val="tx1"/>
                </a:solidFill>
                <a:latin typeface="+mn-lt"/>
                <a:ea typeface="+mn-ea"/>
              </a:defRPr>
            </a:lvl2pPr>
            <a:lvl3pPr marL="857250" indent="-171450" algn="l" rtl="0" eaLnBrk="1" fontAlgn="base" hangingPunct="1">
              <a:spcBef>
                <a:spcPct val="20000"/>
              </a:spcBef>
              <a:spcAft>
                <a:spcPct val="0"/>
              </a:spcAft>
              <a:buClr>
                <a:srgbClr val="7A0019"/>
              </a:buClr>
              <a:buChar char="•"/>
              <a:defRPr sz="1350">
                <a:solidFill>
                  <a:schemeClr val="tx1"/>
                </a:solidFill>
                <a:latin typeface="+mn-lt"/>
                <a:ea typeface="+mn-ea"/>
              </a:defRPr>
            </a:lvl3pPr>
            <a:lvl4pPr marL="1200150" indent="-171450" algn="l" rtl="0" eaLnBrk="1" fontAlgn="base" hangingPunct="1">
              <a:spcBef>
                <a:spcPct val="20000"/>
              </a:spcBef>
              <a:spcAft>
                <a:spcPct val="0"/>
              </a:spcAft>
              <a:buClr>
                <a:srgbClr val="7A0019"/>
              </a:buClr>
              <a:buChar char="–"/>
              <a:defRPr sz="1200">
                <a:solidFill>
                  <a:schemeClr val="tx1"/>
                </a:solidFill>
                <a:latin typeface="+mn-lt"/>
                <a:ea typeface="+mn-ea"/>
              </a:defRPr>
            </a:lvl4pPr>
            <a:lvl5pPr marL="1543050" indent="-171450" algn="l" rtl="0" eaLnBrk="1" fontAlgn="base" hangingPunct="1">
              <a:spcBef>
                <a:spcPct val="20000"/>
              </a:spcBef>
              <a:spcAft>
                <a:spcPct val="0"/>
              </a:spcAft>
              <a:buClr>
                <a:srgbClr val="7A0019"/>
              </a:buClr>
              <a:buChar char="»"/>
              <a:defRPr sz="1200">
                <a:solidFill>
                  <a:schemeClr val="tx1"/>
                </a:solidFill>
                <a:latin typeface="+mn-lt"/>
                <a:ea typeface="+mn-ea"/>
              </a:defRPr>
            </a:lvl5pPr>
            <a:lvl6pPr marL="1885950" indent="-171450" algn="l" rtl="0" eaLnBrk="1" fontAlgn="base" hangingPunct="1">
              <a:spcBef>
                <a:spcPct val="20000"/>
              </a:spcBef>
              <a:spcAft>
                <a:spcPct val="0"/>
              </a:spcAft>
              <a:buClr>
                <a:srgbClr val="7A0019"/>
              </a:buClr>
              <a:buChar char="»"/>
              <a:defRPr sz="1500">
                <a:solidFill>
                  <a:schemeClr val="tx1"/>
                </a:solidFill>
                <a:latin typeface="+mn-lt"/>
                <a:ea typeface="+mn-ea"/>
              </a:defRPr>
            </a:lvl6pPr>
            <a:lvl7pPr marL="2228850" indent="-171450" algn="l" rtl="0" eaLnBrk="1" fontAlgn="base" hangingPunct="1">
              <a:spcBef>
                <a:spcPct val="20000"/>
              </a:spcBef>
              <a:spcAft>
                <a:spcPct val="0"/>
              </a:spcAft>
              <a:buClr>
                <a:srgbClr val="7A0019"/>
              </a:buClr>
              <a:buChar char="»"/>
              <a:defRPr sz="1500">
                <a:solidFill>
                  <a:schemeClr val="tx1"/>
                </a:solidFill>
                <a:latin typeface="+mn-lt"/>
                <a:ea typeface="+mn-ea"/>
              </a:defRPr>
            </a:lvl7pPr>
            <a:lvl8pPr marL="2571750" indent="-171450" algn="l" rtl="0" eaLnBrk="1" fontAlgn="base" hangingPunct="1">
              <a:spcBef>
                <a:spcPct val="20000"/>
              </a:spcBef>
              <a:spcAft>
                <a:spcPct val="0"/>
              </a:spcAft>
              <a:buClr>
                <a:srgbClr val="7A0019"/>
              </a:buClr>
              <a:buChar char="»"/>
              <a:defRPr sz="1500">
                <a:solidFill>
                  <a:schemeClr val="tx1"/>
                </a:solidFill>
                <a:latin typeface="+mn-lt"/>
                <a:ea typeface="+mn-ea"/>
              </a:defRPr>
            </a:lvl8pPr>
            <a:lvl9pPr marL="2914650" indent="-171450" algn="l" rtl="0" eaLnBrk="1" fontAlgn="base" hangingPunct="1">
              <a:spcBef>
                <a:spcPct val="20000"/>
              </a:spcBef>
              <a:spcAft>
                <a:spcPct val="0"/>
              </a:spcAft>
              <a:buClr>
                <a:srgbClr val="7A0019"/>
              </a:buClr>
              <a:buChar char="»"/>
              <a:defRPr sz="1500">
                <a:solidFill>
                  <a:schemeClr val="tx1"/>
                </a:solidFill>
                <a:latin typeface="+mn-lt"/>
                <a:ea typeface="+mn-ea"/>
              </a:defRPr>
            </a:lvl9pPr>
          </a:lstStyle>
          <a:p>
            <a:pPr marL="342900" lvl="1" indent="-342900">
              <a:buFont typeface="Arial"/>
              <a:buChar char="•"/>
            </a:pPr>
            <a:r>
              <a:rPr lang="en-US" sz="2000" kern="0" dirty="0"/>
              <a:t>Recall Section 2</a:t>
            </a:r>
          </a:p>
          <a:p>
            <a:pPr marL="642937" lvl="2" indent="-342900">
              <a:buFont typeface="Arial"/>
              <a:buChar char="•"/>
            </a:pPr>
            <a:r>
              <a:rPr lang="en-US" sz="1850" kern="0" dirty="0"/>
              <a:t>2.1 Line Generalization  </a:t>
            </a:r>
          </a:p>
          <a:p>
            <a:pPr marL="985837" lvl="3" indent="-342900">
              <a:buFont typeface="Arial"/>
              <a:buChar char="•"/>
            </a:pPr>
            <a:r>
              <a:rPr lang="en-US" sz="1700" kern="0" dirty="0"/>
              <a:t>[4, 6, 10, 11, 13, 21]</a:t>
            </a:r>
            <a:endParaRPr lang="en-US" sz="1550" kern="0" dirty="0"/>
          </a:p>
          <a:p>
            <a:pPr marL="642937" lvl="2" indent="-342900">
              <a:buFont typeface="Arial"/>
              <a:buChar char="•"/>
            </a:pPr>
            <a:r>
              <a:rPr lang="en-US" sz="1850" kern="0" dirty="0"/>
              <a:t>2.2 Delta Compression, </a:t>
            </a:r>
          </a:p>
          <a:p>
            <a:pPr marL="985829" lvl="3" indent="-342900">
              <a:buFont typeface="Arial"/>
              <a:buChar char="•"/>
            </a:pPr>
            <a:r>
              <a:rPr lang="en-US" sz="1700" kern="0" dirty="0"/>
              <a:t>e.g.,</a:t>
            </a:r>
            <a:r>
              <a:rPr lang="en-US" sz="1600" kern="0" dirty="0"/>
              <a:t> </a:t>
            </a:r>
            <a:r>
              <a:rPr lang="en-US" sz="1600" kern="0" dirty="0" err="1"/>
              <a:t>TrajStore</a:t>
            </a:r>
            <a:r>
              <a:rPr lang="en-US" sz="1600" kern="0" dirty="0"/>
              <a:t> [5]</a:t>
            </a:r>
            <a:endParaRPr lang="en-US" sz="1700" kern="0" dirty="0"/>
          </a:p>
          <a:p>
            <a:pPr marL="642937" lvl="2" indent="-342900">
              <a:buFont typeface="Arial"/>
              <a:buChar char="•"/>
            </a:pPr>
            <a:r>
              <a:rPr lang="en-US" sz="1850" kern="0" dirty="0"/>
              <a:t>2.3 Other Methods: </a:t>
            </a:r>
          </a:p>
          <a:p>
            <a:pPr marL="985829" lvl="3" indent="-342900">
              <a:buFont typeface="Arial"/>
              <a:buChar char="•"/>
            </a:pPr>
            <a:r>
              <a:rPr lang="en-US" sz="1600" kern="0" dirty="0"/>
              <a:t>road-network based [2, 3] </a:t>
            </a:r>
          </a:p>
          <a:p>
            <a:pPr marL="985829" lvl="3" indent="-342900">
              <a:buFont typeface="Arial"/>
              <a:buChar char="•"/>
            </a:pPr>
            <a:r>
              <a:rPr lang="en-US" sz="1600" kern="0" dirty="0"/>
              <a:t>one-pass [7]</a:t>
            </a:r>
          </a:p>
          <a:p>
            <a:pPr marL="985829" lvl="3" indent="-342900">
              <a:buFont typeface="Arial"/>
              <a:buChar char="•"/>
            </a:pPr>
            <a:r>
              <a:rPr lang="en-US" sz="1600" kern="0" dirty="0"/>
              <a:t>SQUISH [14]</a:t>
            </a:r>
            <a:endParaRPr lang="en-US" sz="2000" kern="0" dirty="0"/>
          </a:p>
          <a:p>
            <a:pPr marL="400050" lvl="2" indent="0">
              <a:buFontTx/>
              <a:buNone/>
            </a:pPr>
            <a:endParaRPr lang="en-US" sz="1800" kern="0" dirty="0"/>
          </a:p>
          <a:p>
            <a:pPr marL="442921" lvl="1" indent="-342900"/>
            <a:endParaRPr lang="en-US" sz="1950" kern="0" dirty="0"/>
          </a:p>
          <a:p>
            <a:pPr marL="400050" lvl="2" indent="0">
              <a:buFontTx/>
              <a:buNone/>
            </a:pPr>
            <a:endParaRPr lang="en-US" sz="1800" kern="0" dirty="0"/>
          </a:p>
        </p:txBody>
      </p:sp>
      <p:grpSp>
        <p:nvGrpSpPr>
          <p:cNvPr id="5" name="Group 4" descr="Excerpt from an academic bibliography list with references [4] to [15].">
            <a:extLst>
              <a:ext uri="{FF2B5EF4-FFF2-40B4-BE49-F238E27FC236}">
                <a16:creationId xmlns:a16="http://schemas.microsoft.com/office/drawing/2014/main" id="{41E32F02-8CCB-7149-9C90-D86E110F6BD3}"/>
              </a:ext>
            </a:extLst>
          </p:cNvPr>
          <p:cNvGrpSpPr/>
          <p:nvPr/>
        </p:nvGrpSpPr>
        <p:grpSpPr>
          <a:xfrm>
            <a:off x="4794422" y="2026508"/>
            <a:ext cx="3985054" cy="3647304"/>
            <a:chOff x="1944285" y="1417638"/>
            <a:chExt cx="4674231" cy="4669777"/>
          </a:xfrm>
        </p:grpSpPr>
        <p:pic>
          <p:nvPicPr>
            <p:cNvPr id="6" name="Picture 5">
              <a:extLst>
                <a:ext uri="{FF2B5EF4-FFF2-40B4-BE49-F238E27FC236}">
                  <a16:creationId xmlns:a16="http://schemas.microsoft.com/office/drawing/2014/main" id="{47500C75-6EB6-6946-BA2E-2388C94251DB}"/>
                </a:ext>
              </a:extLst>
            </p:cNvPr>
            <p:cNvPicPr>
              <a:picLocks noChangeAspect="1"/>
            </p:cNvPicPr>
            <p:nvPr/>
          </p:nvPicPr>
          <p:blipFill>
            <a:blip r:embed="rId4"/>
            <a:stretch>
              <a:fillRect/>
            </a:stretch>
          </p:blipFill>
          <p:spPr>
            <a:xfrm>
              <a:off x="1944285" y="1417638"/>
              <a:ext cx="4674231" cy="2674390"/>
            </a:xfrm>
            <a:prstGeom prst="rect">
              <a:avLst/>
            </a:prstGeom>
          </p:spPr>
        </p:pic>
        <p:pic>
          <p:nvPicPr>
            <p:cNvPr id="7" name="Picture 6">
              <a:extLst>
                <a:ext uri="{FF2B5EF4-FFF2-40B4-BE49-F238E27FC236}">
                  <a16:creationId xmlns:a16="http://schemas.microsoft.com/office/drawing/2014/main" id="{FA31F26E-9EBF-9B46-99DC-12B062F9E98B}"/>
                </a:ext>
              </a:extLst>
            </p:cNvPr>
            <p:cNvPicPr>
              <a:picLocks noChangeAspect="1"/>
            </p:cNvPicPr>
            <p:nvPr/>
          </p:nvPicPr>
          <p:blipFill>
            <a:blip r:embed="rId5"/>
            <a:stretch>
              <a:fillRect/>
            </a:stretch>
          </p:blipFill>
          <p:spPr>
            <a:xfrm>
              <a:off x="1944285" y="4092028"/>
              <a:ext cx="4674231" cy="1995386"/>
            </a:xfrm>
            <a:prstGeom prst="rect">
              <a:avLst/>
            </a:prstGeom>
          </p:spPr>
        </p:pic>
      </p:grpSp>
    </p:spTree>
    <p:extLst>
      <p:ext uri="{BB962C8B-B14F-4D97-AF65-F5344CB8AC3E}">
        <p14:creationId xmlns:p14="http://schemas.microsoft.com/office/powerpoint/2010/main" val="179698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B5065-E40E-4F45-92AF-87F015E75832}"/>
              </a:ext>
            </a:extLst>
          </p:cNvPr>
          <p:cNvSpPr>
            <a:spLocks noGrp="1"/>
          </p:cNvSpPr>
          <p:nvPr>
            <p:ph type="title"/>
          </p:nvPr>
        </p:nvSpPr>
        <p:spPr/>
        <p:txBody>
          <a:bodyPr/>
          <a:lstStyle/>
          <a:p>
            <a:r>
              <a:rPr lang="en-US" sz="2800" b="1" dirty="0"/>
              <a:t>Exercise 3</a:t>
            </a:r>
          </a:p>
        </p:txBody>
      </p:sp>
      <p:sp>
        <p:nvSpPr>
          <p:cNvPr id="3" name="Content Placeholder 2">
            <a:extLst>
              <a:ext uri="{FF2B5EF4-FFF2-40B4-BE49-F238E27FC236}">
                <a16:creationId xmlns:a16="http://schemas.microsoft.com/office/drawing/2014/main" id="{7D370135-89FE-4412-80F1-41D79C89D07C}"/>
              </a:ext>
            </a:extLst>
          </p:cNvPr>
          <p:cNvSpPr>
            <a:spLocks noGrp="1"/>
          </p:cNvSpPr>
          <p:nvPr>
            <p:ph idx="1"/>
          </p:nvPr>
        </p:nvSpPr>
        <p:spPr/>
        <p:txBody>
          <a:bodyPr/>
          <a:lstStyle/>
          <a:p>
            <a:pPr marL="342900" indent="-342900">
              <a:buFont typeface="+mj-lt"/>
              <a:buAutoNum type="arabicPeriod"/>
            </a:pPr>
            <a:r>
              <a:rPr lang="en-US" sz="1600" dirty="0"/>
              <a:t>First read draft literature review on next slide</a:t>
            </a:r>
          </a:p>
          <a:p>
            <a:pPr marL="342900" indent="-342900">
              <a:buFont typeface="+mj-lt"/>
              <a:buAutoNum type="arabicPeriod"/>
            </a:pPr>
            <a:r>
              <a:rPr lang="en-US" sz="1600" dirty="0"/>
              <a:t>It a partial classification of papers followed by a </a:t>
            </a:r>
            <a:r>
              <a:rPr lang="en-US" sz="1600" dirty="0" err="1"/>
              <a:t>laundary</a:t>
            </a:r>
            <a:r>
              <a:rPr lang="en-US" sz="1600" dirty="0"/>
              <a:t>-list of a few papers. </a:t>
            </a:r>
          </a:p>
          <a:p>
            <a:pPr marL="342900" indent="-342900">
              <a:buFont typeface="+mj-lt"/>
              <a:buAutoNum type="arabicPeriod"/>
            </a:pPr>
            <a:r>
              <a:rPr lang="en-US" sz="1600" dirty="0"/>
              <a:t>Develop a unified classification of all papers.</a:t>
            </a:r>
          </a:p>
          <a:p>
            <a:pPr marL="342900" indent="-342900">
              <a:buFont typeface="+mj-lt"/>
              <a:buAutoNum type="arabicPeriod"/>
            </a:pPr>
            <a:r>
              <a:rPr lang="en-US" sz="1600" dirty="0"/>
              <a:t>Condense the draft text into one paragraph with a unified classification scheme.</a:t>
            </a:r>
          </a:p>
        </p:txBody>
      </p:sp>
      <p:sp>
        <p:nvSpPr>
          <p:cNvPr id="4" name="Slide Number Placeholder 3">
            <a:extLst>
              <a:ext uri="{FF2B5EF4-FFF2-40B4-BE49-F238E27FC236}">
                <a16:creationId xmlns:a16="http://schemas.microsoft.com/office/drawing/2014/main" id="{E6629261-4F87-4584-83BA-F9864101810A}"/>
              </a:ext>
            </a:extLst>
          </p:cNvPr>
          <p:cNvSpPr>
            <a:spLocks noGrp="1"/>
          </p:cNvSpPr>
          <p:nvPr>
            <p:ph type="sldNum" sz="quarter" idx="11"/>
          </p:nvPr>
        </p:nvSpPr>
        <p:spPr/>
        <p:txBody>
          <a:bodyPr/>
          <a:lstStyle/>
          <a:p>
            <a:endParaRPr lang="en-US" dirty="0"/>
          </a:p>
        </p:txBody>
      </p:sp>
    </p:spTree>
    <p:extLst>
      <p:ext uri="{BB962C8B-B14F-4D97-AF65-F5344CB8AC3E}">
        <p14:creationId xmlns:p14="http://schemas.microsoft.com/office/powerpoint/2010/main" val="13297853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5F720D-3157-44AF-BB2D-8B6E867A93E1}"/>
              </a:ext>
            </a:extLst>
          </p:cNvPr>
          <p:cNvSpPr>
            <a:spLocks noGrp="1"/>
          </p:cNvSpPr>
          <p:nvPr>
            <p:ph idx="1"/>
          </p:nvPr>
        </p:nvSpPr>
        <p:spPr>
          <a:xfrm>
            <a:off x="160020" y="467701"/>
            <a:ext cx="9018270" cy="4777398"/>
          </a:xfrm>
        </p:spPr>
        <p:txBody>
          <a:bodyPr/>
          <a:lstStyle/>
          <a:p>
            <a:pPr marL="0" indent="457200">
              <a:buNone/>
            </a:pPr>
            <a:r>
              <a:rPr lang="en-US" sz="1400">
                <a:latin typeface="Times New Roman" panose="02020603050405020304" pitchFamily="18" charset="0"/>
                <a:cs typeface="Times New Roman" panose="02020603050405020304" pitchFamily="18" charset="0"/>
              </a:rPr>
              <a:t>This task aims to create a richer enumeration space containing all simple paths (i.e. paths that do not have a cycle or repetitive edges).</a:t>
            </a:r>
          </a:p>
          <a:p>
            <a:pPr marL="0" indent="457200">
              <a:buNone/>
            </a:pPr>
            <a:r>
              <a:rPr lang="en-US" sz="1400">
                <a:latin typeface="Times New Roman" panose="02020603050405020304" pitchFamily="18" charset="0"/>
                <a:cs typeface="Times New Roman" panose="02020603050405020304" pitchFamily="18" charset="0"/>
              </a:rPr>
              <a:t>Our approach entails enumerating all simple paths and then evaluating them. Current approaches for enumerating all simple paths in a graph [142]–[150] can be roughly divided into three categories: (i) approaches that use the power of adjacency matrices [142]–[144], (ii) approaches that use depth/breadth first search (DFS/BFS) with backtracking [145]–[150] and (iii) approaches that use cut vertices (i.e. articulation points) and bi-connected components [150]. Power of adjacency-matrix based methods have high cost of matrix multiplications and equal edge weight assumptions, DFS/BFS with backtracking methods consider only a single node pair on each iteration, and the methods that use cut vertices assume there are enough cut vertices to reduce the enumeration cost. However, cut vertices are rare in transportation networks, e.g. roadmaps. </a:t>
            </a:r>
          </a:p>
          <a:p>
            <a:pPr marL="0" indent="457200">
              <a:buNone/>
            </a:pPr>
            <a:r>
              <a:rPr lang="en-US" sz="1400">
                <a:latin typeface="Times New Roman" panose="02020603050405020304" pitchFamily="18" charset="0"/>
                <a:cs typeface="Times New Roman" panose="02020603050405020304" pitchFamily="18" charset="0"/>
              </a:rPr>
              <a:t>There are also some approaches dealing with multi-path on wireless network [151, 152). However, they aim at a different problem of delivering packets on multiple known paths to avoid excessive delay instead on paths enumeration. Another work which measures the betweenness centrality of a social network using random walks [153]. It uses random walk to simulate a rich set of possible paths beyond shortest path. However, it does not guarantee generating the complete set of simple path. </a:t>
            </a:r>
          </a:p>
          <a:p>
            <a:pPr marL="0" indent="457200">
              <a:buNone/>
            </a:pPr>
            <a:r>
              <a:rPr lang="en-US" sz="1400">
                <a:latin typeface="Times New Roman" panose="02020603050405020304" pitchFamily="18" charset="0"/>
                <a:cs typeface="Times New Roman" panose="02020603050405020304" pitchFamily="18" charset="0"/>
              </a:rPr>
              <a:t>Pre-computing and network partitioning is popular in speeding up routing algorithms. Given a partitioned network, “edge-flag” approaches [154] store the information whether each edge whether it is in any shortest path to each fragment. When computing shortest path later, this information is used to reduce the search space. “Network contraction” approaches [155, 166] order and replace nodes by adding “shortcut edges” which represent the shortest distance between their end nodes. “Hierarchical” approaches [157,158] pre-compute and store shortest path inside each fragment and between each pair of boundary nodes. Later, the shortest path between nodes in two fragments is the path that minimizes Cost(S,Bs)+Cost(Bs,Bd)+Cost(Bd,D), where Bs and Bd are the boundary nodes. However, the speedup of all of these approaches come from eliminating information of non-shortest paths and thus substantially reduce the search space, which make them inapplicable to the all-simple-path enumeration problem.</a:t>
            </a:r>
          </a:p>
          <a:p>
            <a:pPr marL="0" indent="0">
              <a:buNone/>
            </a:pPr>
            <a:endParaRPr lang="en-US" sz="140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6FE1255-1950-42B9-9700-CE85154B8742}"/>
              </a:ext>
            </a:extLst>
          </p:cNvPr>
          <p:cNvSpPr>
            <a:spLocks noGrp="1"/>
          </p:cNvSpPr>
          <p:nvPr>
            <p:ph type="sldNum" sz="quarter" idx="11"/>
          </p:nvPr>
        </p:nvSpPr>
        <p:spPr/>
        <p:txBody>
          <a:bodyPr/>
          <a:lstStyle/>
          <a:p>
            <a:endParaRPr lang="en-US" dirty="0"/>
          </a:p>
        </p:txBody>
      </p:sp>
      <p:sp>
        <p:nvSpPr>
          <p:cNvPr id="5" name="Title 4">
            <a:extLst>
              <a:ext uri="{FF2B5EF4-FFF2-40B4-BE49-F238E27FC236}">
                <a16:creationId xmlns:a16="http://schemas.microsoft.com/office/drawing/2014/main" id="{2DCBFA32-3395-4E70-8E3C-7C1D52771729}"/>
              </a:ext>
            </a:extLst>
          </p:cNvPr>
          <p:cNvSpPr>
            <a:spLocks noGrp="1"/>
          </p:cNvSpPr>
          <p:nvPr>
            <p:ph type="title" idx="4294967295"/>
          </p:nvPr>
        </p:nvSpPr>
        <p:spPr>
          <a:xfrm>
            <a:off x="628650" y="41219"/>
            <a:ext cx="776097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Exploring simple-path based linear hotspots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4737857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5F720D-3157-44AF-BB2D-8B6E867A93E1}"/>
              </a:ext>
            </a:extLst>
          </p:cNvPr>
          <p:cNvSpPr>
            <a:spLocks noGrp="1"/>
          </p:cNvSpPr>
          <p:nvPr>
            <p:ph idx="1"/>
          </p:nvPr>
        </p:nvSpPr>
        <p:spPr>
          <a:xfrm>
            <a:off x="0" y="536281"/>
            <a:ext cx="9201150" cy="4777398"/>
          </a:xfrm>
        </p:spPr>
        <p:txBody>
          <a:bodyPr/>
          <a:lstStyle/>
          <a:p>
            <a:pPr marL="0" indent="0">
              <a:buNone/>
            </a:pPr>
            <a:r>
              <a:rPr lang="en-US" sz="1100"/>
              <a:t>[141]  N. H. T. S. Administration, “Fatality analysis reporting system (fars) encyclopedia.” [Online]. Available: ftp://ftp.nhtsa.dot.gov/fars/.</a:t>
            </a:r>
          </a:p>
          <a:p>
            <a:pPr marL="0" indent="0">
              <a:buNone/>
            </a:pPr>
            <a:r>
              <a:rPr lang="en-US" sz="1100"/>
              <a:t>[142]  J. Ponstein, “Self-Avoiding Paths and the Adjacency Matrix of a Graph,” </a:t>
            </a:r>
            <a:r>
              <a:rPr lang="en-US" sz="1100" i="1"/>
              <a:t>SIAM J. Appl. Math.</a:t>
            </a:r>
            <a:r>
              <a:rPr lang="en-US" sz="1100"/>
              <a:t>, vol. 14, no. 3, pp. 600–609, 1966.</a:t>
            </a:r>
          </a:p>
          <a:p>
            <a:pPr marL="0" indent="0">
              <a:buNone/>
            </a:pPr>
            <a:r>
              <a:rPr lang="en-US" sz="1100"/>
              <a:t>[143]  G. Danielson, “On finding the simple paths and circuits in a graph,” </a:t>
            </a:r>
            <a:r>
              <a:rPr lang="en-US" sz="1100" i="1"/>
              <a:t>IEEE Trans. Circuit Theory</a:t>
            </a:r>
            <a:r>
              <a:rPr lang="en-US" sz="1100"/>
              <a:t>, vol. 15, no. 3, pp. 294–295, 1968.</a:t>
            </a:r>
          </a:p>
          <a:p>
            <a:pPr marL="0" indent="0">
              <a:buNone/>
            </a:pPr>
            <a:r>
              <a:rPr lang="en-US" sz="1100"/>
              <a:t>[144]  F. Rubin, “Enumerating All Simple Paths in a Graph,” </a:t>
            </a:r>
            <a:r>
              <a:rPr lang="en-US" sz="1100" i="1"/>
              <a:t>IEEE Trans. Circuits Syst.</a:t>
            </a:r>
            <a:r>
              <a:rPr lang="en-US" sz="1100"/>
              <a:t>, vol. 25, no. 8, pp. 641–642, 1978.</a:t>
            </a:r>
          </a:p>
          <a:p>
            <a:pPr marL="0" indent="0">
              <a:buNone/>
            </a:pPr>
            <a:r>
              <a:rPr lang="en-US" sz="1100"/>
              <a:t>[145]  J. C. Tiernan, “An efficient search algorithm to find the elementary circuits of a graph,” </a:t>
            </a:r>
            <a:r>
              <a:rPr lang="en-US" sz="1100" i="1"/>
              <a:t>Commun. ACM</a:t>
            </a:r>
            <a:r>
              <a:rPr lang="en-US" sz="1100"/>
              <a:t>, vol. 13, no. 12, pp. 722–726, 1970.</a:t>
            </a:r>
          </a:p>
          <a:p>
            <a:pPr marL="0" indent="0">
              <a:buNone/>
            </a:pPr>
            <a:r>
              <a:rPr lang="en-US" sz="1100"/>
              <a:t>[146]  D. B. Johnson, “Finding all the elementary circuits of a directed graph,” </a:t>
            </a:r>
            <a:r>
              <a:rPr lang="en-US" sz="1100" i="1"/>
              <a:t>SIAM J. Comput.</a:t>
            </a:r>
            <a:r>
              <a:rPr lang="en-US" sz="1100"/>
              <a:t>, vol. 4, no. 1, pp. 77–84, 1975.</a:t>
            </a:r>
          </a:p>
          <a:p>
            <a:pPr marL="0" indent="0">
              <a:buNone/>
            </a:pPr>
            <a:r>
              <a:rPr lang="en-US" sz="1100"/>
              <a:t>[147]  J. L. Szwarcfiter and P. E. Lauer, “A search strategy for the elementary cycles of a directed graph,” </a:t>
            </a:r>
            <a:r>
              <a:rPr lang="en-US" sz="1100" i="1"/>
              <a:t>Bit</a:t>
            </a:r>
            <a:r>
              <a:rPr lang="en-US" sz="1100"/>
              <a:t>, vol. 16, no. 2, pp. 192–204, 1976.</a:t>
            </a:r>
          </a:p>
          <a:p>
            <a:pPr marL="0" indent="0">
              <a:buNone/>
            </a:pPr>
            <a:r>
              <a:rPr lang="en-US" sz="1100"/>
              <a:t>[148]  R. C. Read and R. E. Tarjan, “Bounds on backtrack algorithms for listing cycles, paths, and spanning trees,” </a:t>
            </a:r>
            <a:r>
              <a:rPr lang="en-US" sz="1100" i="1"/>
              <a:t>Networks</a:t>
            </a:r>
            <a:r>
              <a:rPr lang="en-US" sz="1100"/>
              <a:t>, vol. 5, no. 3, pp. 237–252, 1975.</a:t>
            </a:r>
          </a:p>
          <a:p>
            <a:pPr marL="0" indent="0">
              <a:buNone/>
            </a:pPr>
            <a:r>
              <a:rPr lang="en-US" sz="1100"/>
              <a:t>[149]  B. Banerjee and B. Chandrasekaran, “On some properties of the Voronoi diagram for planning multiple paths in free space,” </a:t>
            </a:r>
            <a:r>
              <a:rPr lang="en-US" sz="1100" i="1"/>
              <a:t>Citeseer</a:t>
            </a:r>
            <a:r>
              <a:rPr lang="en-US" sz="1100"/>
              <a:t>, vol. 3079, no. January, pp. 1–17, 2007.</a:t>
            </a:r>
          </a:p>
          <a:p>
            <a:pPr marL="0" indent="0">
              <a:buNone/>
            </a:pPr>
            <a:r>
              <a:rPr lang="en-US" sz="1100"/>
              <a:t>[150]  R. Ferreira, R. Grossi, and A. Marino, “Optimal Listing of Cycles and st-Paths in Undirected Graphs,” </a:t>
            </a:r>
            <a:r>
              <a:rPr lang="en-US" sz="1100" i="1"/>
              <a:t>arXiv Prepr. arXiv …</a:t>
            </a:r>
            <a:r>
              <a:rPr lang="en-US" sz="1100"/>
              <a:t>, pp. 1884–1896, 2012.</a:t>
            </a:r>
          </a:p>
          <a:p>
            <a:pPr marL="0" indent="0">
              <a:buNone/>
            </a:pPr>
            <a:r>
              <a:rPr lang="en-US" sz="1100"/>
              <a:t>[151]  A. Tsirigos and Z. J. Haas, “Multipath routing in the presence of frequent topological changes,” </a:t>
            </a:r>
            <a:r>
              <a:rPr lang="en-US" sz="1100" i="1"/>
              <a:t>IEEE Commun. Mag.</a:t>
            </a:r>
            <a:r>
              <a:rPr lang="en-US" sz="1100"/>
              <a:t>, vol. 39, no. 11, pp. 132–138, 2001.</a:t>
            </a:r>
          </a:p>
          <a:p>
            <a:pPr marL="0" indent="0">
              <a:buNone/>
            </a:pPr>
            <a:r>
              <a:rPr lang="en-US" sz="1100"/>
              <a:t>[152]  A. Tsirigos and Z. J. Haas, “Analysis of multipath Routing-Part I: the effect on the packet delivery ratio,” </a:t>
            </a:r>
            <a:r>
              <a:rPr lang="en-US" sz="1100" i="1"/>
              <a:t>IEEE Trans. Wirel. Commun.</a:t>
            </a:r>
            <a:r>
              <a:rPr lang="en-US" sz="1100"/>
              <a:t>, vol. 3, no. 1, pp. 138–146, 2004.</a:t>
            </a:r>
          </a:p>
          <a:p>
            <a:pPr marL="0" indent="0">
              <a:buNone/>
            </a:pPr>
            <a:r>
              <a:rPr lang="en-US" sz="1100"/>
              <a:t>[153]  M. E. J. Newman, “A measure of betweenness centrality based on random walks,” </a:t>
            </a:r>
            <a:r>
              <a:rPr lang="en-US" sz="1100" i="1"/>
              <a:t>Soc. Networks</a:t>
            </a:r>
            <a:r>
              <a:rPr lang="en-US" sz="1100"/>
              <a:t>, vol. 27, no. 1, pp. 39–54, 2005. Elsevier.</a:t>
            </a:r>
          </a:p>
          <a:p>
            <a:pPr marL="0" indent="0">
              <a:buNone/>
            </a:pPr>
            <a:r>
              <a:rPr lang="en-US" sz="1100"/>
              <a:t>[154] U. Lauther, “An extremely fast, exact algorithm for finding shortest paths in static networks with geographical background,” </a:t>
            </a:r>
            <a:r>
              <a:rPr lang="en-US" sz="1100" i="1"/>
              <a:t>Geoinf. und Mobilit{ä}t-von der Forsch. zur Prakt. Anwendung</a:t>
            </a:r>
            <a:r>
              <a:rPr lang="en-US" sz="1100"/>
              <a:t>, vol. 22, pp. 219–230, 2004.</a:t>
            </a:r>
          </a:p>
          <a:p>
            <a:pPr marL="0" indent="0">
              <a:buNone/>
            </a:pPr>
            <a:r>
              <a:rPr lang="en-US" sz="1100"/>
              <a:t>[155]  D. Delling, A. V Goldberg, T. Pajor, and R. F. Werneck, “Customizable route planning,” in </a:t>
            </a:r>
            <a:r>
              <a:rPr lang="en-US" sz="1100" i="1"/>
              <a:t>International Symposium on Experimental Algorithms, Springer, Berlin, Heidelberg</a:t>
            </a:r>
            <a:r>
              <a:rPr lang="en-US" sz="1100"/>
              <a:t>, 2011, pp. 376–387. </a:t>
            </a:r>
          </a:p>
          <a:p>
            <a:pPr marL="0" indent="0">
              <a:buNone/>
            </a:pPr>
            <a:r>
              <a:rPr lang="en-US" sz="1100"/>
              <a:t>[156]  D. Delling and R. F. Werneck, “Faster customization of road networks,” in </a:t>
            </a:r>
            <a:r>
              <a:rPr lang="en-US" sz="1100" i="1"/>
              <a:t>International Symposium on Experimental Algorithms</a:t>
            </a:r>
            <a:r>
              <a:rPr lang="en-US" sz="1100"/>
              <a:t>, </a:t>
            </a:r>
            <a:r>
              <a:rPr lang="en-US" sz="1100" i="1"/>
              <a:t>Springer, Berlin, Heidelberg</a:t>
            </a:r>
            <a:r>
              <a:rPr lang="en-US" sz="1100"/>
              <a:t>, 2013, pp. 30–42.</a:t>
            </a:r>
          </a:p>
          <a:p>
            <a:pPr marL="0" indent="0">
              <a:buNone/>
            </a:pPr>
            <a:r>
              <a:rPr lang="en-US" sz="1100"/>
              <a:t>[157]  Jing, N., Huang, Y.W. and Rundensteiner, E.A., 1998. Hierarchical encoded path views for path query processing: An optimal model and its performance evaluation. IEEE Transactions on Knowledge and Data Engineering, 10(3), pp.409-432.</a:t>
            </a:r>
          </a:p>
          <a:p>
            <a:pPr marL="0" indent="0">
              <a:buNone/>
            </a:pPr>
            <a:r>
              <a:rPr lang="en-US" sz="1100"/>
              <a:t>[158]  Shekhar, S., Fetterer, A. and Goyal, B., 1997, July. Materialization trade-offs in hierarchical shortest path algorithms. In International Symposium on Spatial Databases (pp. 94-111). Springer, Berlin, Heidelberg.</a:t>
            </a:r>
          </a:p>
          <a:p>
            <a:pPr marL="0" indent="0">
              <a:buNone/>
            </a:pPr>
            <a:endParaRPr lang="en-US" sz="110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6FE1255-1950-42B9-9700-CE85154B8742}"/>
              </a:ext>
            </a:extLst>
          </p:cNvPr>
          <p:cNvSpPr>
            <a:spLocks noGrp="1"/>
          </p:cNvSpPr>
          <p:nvPr>
            <p:ph type="sldNum" sz="quarter" idx="11"/>
          </p:nvPr>
        </p:nvSpPr>
        <p:spPr/>
        <p:txBody>
          <a:bodyPr/>
          <a:lstStyle/>
          <a:p>
            <a:endParaRPr lang="en-US" dirty="0"/>
          </a:p>
        </p:txBody>
      </p:sp>
      <p:sp>
        <p:nvSpPr>
          <p:cNvPr id="5" name="Title 4">
            <a:extLst>
              <a:ext uri="{FF2B5EF4-FFF2-40B4-BE49-F238E27FC236}">
                <a16:creationId xmlns:a16="http://schemas.microsoft.com/office/drawing/2014/main" id="{2DCBFA32-3395-4E70-8E3C-7C1D52771729}"/>
              </a:ext>
            </a:extLst>
          </p:cNvPr>
          <p:cNvSpPr>
            <a:spLocks noGrp="1"/>
          </p:cNvSpPr>
          <p:nvPr>
            <p:ph type="title" idx="4294967295"/>
          </p:nvPr>
        </p:nvSpPr>
        <p:spPr>
          <a:xfrm>
            <a:off x="628650" y="41219"/>
            <a:ext cx="776097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References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1163996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BA286-6C95-467D-93C8-3FA01F1B1704}"/>
              </a:ext>
            </a:extLst>
          </p:cNvPr>
          <p:cNvSpPr>
            <a:spLocks noGrp="1"/>
          </p:cNvSpPr>
          <p:nvPr>
            <p:ph type="title"/>
          </p:nvPr>
        </p:nvSpPr>
        <p:spPr>
          <a:xfrm>
            <a:off x="685800" y="97270"/>
            <a:ext cx="7772400" cy="780151"/>
          </a:xfrm>
        </p:spPr>
        <p:txBody>
          <a:bodyPr/>
          <a:lstStyle/>
          <a:p>
            <a:r>
              <a:rPr lang="en-US"/>
              <a:t>Solution</a:t>
            </a:r>
          </a:p>
        </p:txBody>
      </p:sp>
      <p:sp>
        <p:nvSpPr>
          <p:cNvPr id="3" name="Content Placeholder 2">
            <a:extLst>
              <a:ext uri="{FF2B5EF4-FFF2-40B4-BE49-F238E27FC236}">
                <a16:creationId xmlns:a16="http://schemas.microsoft.com/office/drawing/2014/main" id="{A6CEBF98-B81F-4605-B4DF-482C867E6880}"/>
              </a:ext>
            </a:extLst>
          </p:cNvPr>
          <p:cNvSpPr>
            <a:spLocks noGrp="1"/>
          </p:cNvSpPr>
          <p:nvPr>
            <p:ph idx="1"/>
          </p:nvPr>
        </p:nvSpPr>
        <p:spPr>
          <a:xfrm>
            <a:off x="185578" y="877421"/>
            <a:ext cx="8638382" cy="4325592"/>
          </a:xfrm>
        </p:spPr>
        <p:txBody>
          <a:bodyPr/>
          <a:lstStyle/>
          <a:p>
            <a:r>
              <a:rPr lang="en-US" b="1" i="1">
                <a:latin typeface="Times New Roman" panose="02020603050405020304" pitchFamily="18" charset="0"/>
                <a:cs typeface="Times New Roman" panose="02020603050405020304" pitchFamily="18" charset="0"/>
              </a:rPr>
              <a:t>Task STI-1: Investigate simple-path based linear hotspots</a:t>
            </a:r>
            <a:r>
              <a:rPr lang="en-US" i="1">
                <a:latin typeface="Times New Roman" panose="02020603050405020304" pitchFamily="18" charset="0"/>
                <a:cs typeface="Times New Roman" panose="02020603050405020304" pitchFamily="18" charset="0"/>
              </a:rPr>
              <a:t>: </a:t>
            </a:r>
            <a:r>
              <a:rPr lang="en-US">
                <a:latin typeface="Times New Roman" panose="02020603050405020304" pitchFamily="18" charset="0"/>
                <a:cs typeface="Times New Roman" panose="02020603050405020304" pitchFamily="18" charset="0"/>
              </a:rPr>
              <a:t>This task aims to create a richer enumeration space containing all simple paths (i.e., paths that do not have a cycle or repetitive edges). Our approach entails enumerating all simple paths and evaluating their </a:t>
            </a:r>
            <a:r>
              <a:rPr lang="en-US" i="1">
                <a:latin typeface="Times New Roman" panose="02020603050405020304" pitchFamily="18" charset="0"/>
                <a:cs typeface="Times New Roman" panose="02020603050405020304" pitchFamily="18" charset="0"/>
              </a:rPr>
              <a:t>event density</a:t>
            </a:r>
            <a:r>
              <a:rPr lang="en-US">
                <a:latin typeface="Times New Roman" panose="02020603050405020304" pitchFamily="18" charset="0"/>
                <a:cs typeface="Times New Roman" panose="02020603050405020304" pitchFamily="18" charset="0"/>
              </a:rPr>
              <a:t> interest measure, which is defined as the ratio between the number of events in the path and path length. Current methods for enumerating all simple paths [84]–[92], [93], [94], [95] can be divided into five categories: (i) adjacency-matrix methods [84]–[86], (ii) depth/breadth first search (DFS/BFS) with backtracking [87]–[92], (iii) articulation point [92], (iv) random-walk [95], and (v) multi-path routing [93], [94]. Adjacency-matrix methods use a sequence of matrix multiplications terminated by discovering the longest simple path. DFS/BFS methods use one DFS/BFS traversal (with backtracking) for each node as the starting node with the same termination condition. The articulation point methods assume there are articulation nodes (i.e. nodes whose removal will partition the graph into disjoint sub-graphs), which are rare in transportation networks (e.g. roadmaps). There is additional literature on multi-path routing (e.g., edge-flag [96], Network contraction [97], [98]) and shortest path (e.g., Contraction Hierarchy [99]) discovery which do not enumerate many simple paths. Random-walk based approaches [95] may take a very long time to generate all simple paths, when probabilistic guarantees are not adequate.</a:t>
            </a:r>
          </a:p>
          <a:p>
            <a:endParaRPr lang="en-US">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AA11AE2-5900-4814-95FC-2F8E834377DB}"/>
              </a:ext>
            </a:extLst>
          </p:cNvPr>
          <p:cNvSpPr>
            <a:spLocks noGrp="1"/>
          </p:cNvSpPr>
          <p:nvPr>
            <p:ph type="sldNum" sz="quarter" idx="11"/>
          </p:nvPr>
        </p:nvSpPr>
        <p:spPr/>
        <p:txBody>
          <a:bodyPr/>
          <a:lstStyle/>
          <a:p>
            <a:endParaRPr lang="en-US" dirty="0"/>
          </a:p>
        </p:txBody>
      </p:sp>
    </p:spTree>
    <p:extLst>
      <p:ext uri="{BB962C8B-B14F-4D97-AF65-F5344CB8AC3E}">
        <p14:creationId xmlns:p14="http://schemas.microsoft.com/office/powerpoint/2010/main" val="34174704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5F720D-3157-44AF-BB2D-8B6E867A93E1}"/>
              </a:ext>
            </a:extLst>
          </p:cNvPr>
          <p:cNvSpPr>
            <a:spLocks noGrp="1"/>
          </p:cNvSpPr>
          <p:nvPr>
            <p:ph idx="1"/>
          </p:nvPr>
        </p:nvSpPr>
        <p:spPr>
          <a:xfrm>
            <a:off x="-62865" y="410551"/>
            <a:ext cx="9144000" cy="4777398"/>
          </a:xfrm>
        </p:spPr>
        <p:txBody>
          <a:bodyPr/>
          <a:lstStyle/>
          <a:p>
            <a:pPr marL="0" indent="0">
              <a:buNone/>
            </a:pPr>
            <a:r>
              <a:rPr lang="en-US" sz="1100"/>
              <a:t>[84]  J. Ponstein, “Self-Avoiding Paths and the Adjacency Matrix of a Graph,” </a:t>
            </a:r>
            <a:r>
              <a:rPr lang="en-US" sz="1100" i="1"/>
              <a:t>SIAM J. Appl. Math.</a:t>
            </a:r>
            <a:r>
              <a:rPr lang="en-US" sz="1100"/>
              <a:t>, vol. 14, no. 3, pp. 600–609, 1966.</a:t>
            </a:r>
          </a:p>
          <a:p>
            <a:pPr marL="0" indent="0">
              <a:buNone/>
            </a:pPr>
            <a:r>
              <a:rPr lang="en-US" sz="1100"/>
              <a:t>[85]  G. Danielson, “On finding the simple paths and circuits in a graph,” </a:t>
            </a:r>
            <a:r>
              <a:rPr lang="en-US" sz="1100" i="1"/>
              <a:t>IEEE Trans. Circuit Theory</a:t>
            </a:r>
            <a:r>
              <a:rPr lang="en-US" sz="1100"/>
              <a:t>, vol. 15, no. 3, pp. 294–295, 1968.</a:t>
            </a:r>
          </a:p>
          <a:p>
            <a:pPr marL="0" indent="0">
              <a:buNone/>
            </a:pPr>
            <a:r>
              <a:rPr lang="en-US" sz="1100"/>
              <a:t>[86]  F. Rubin, “Enumerating All Simple Paths in a Graph,” </a:t>
            </a:r>
            <a:r>
              <a:rPr lang="en-US" sz="1100" i="1"/>
              <a:t>IEEE Trans. Circuits Syst.</a:t>
            </a:r>
            <a:r>
              <a:rPr lang="en-US" sz="1100"/>
              <a:t>, vol. 25, no. 8, pp. 641–642, 1978.</a:t>
            </a:r>
          </a:p>
          <a:p>
            <a:pPr marL="0" indent="0">
              <a:buNone/>
            </a:pPr>
            <a:r>
              <a:rPr lang="en-US" sz="1100"/>
              <a:t>[87]  J. C. Tiernan, “An efficient search algorithm to find the elementary circuits of a graph,” </a:t>
            </a:r>
            <a:r>
              <a:rPr lang="en-US" sz="1100" i="1"/>
              <a:t>Commun. ACM</a:t>
            </a:r>
            <a:r>
              <a:rPr lang="en-US" sz="1100"/>
              <a:t>, vol. 13, no. 12, pp. 722–726, 1970.</a:t>
            </a:r>
          </a:p>
          <a:p>
            <a:pPr marL="0" indent="0">
              <a:buNone/>
            </a:pPr>
            <a:r>
              <a:rPr lang="en-US" sz="1100"/>
              <a:t>[88]  D. B. Johnson, “Finding all the elementary circuits of a directed graph,” </a:t>
            </a:r>
            <a:r>
              <a:rPr lang="en-US" sz="1100" i="1"/>
              <a:t>SIAM J. Comput.</a:t>
            </a:r>
            <a:r>
              <a:rPr lang="en-US" sz="1100"/>
              <a:t>, vol. 4, no. 1, pp. 77–84, 1975.</a:t>
            </a:r>
          </a:p>
          <a:p>
            <a:pPr marL="0" indent="0">
              <a:buNone/>
            </a:pPr>
            <a:r>
              <a:rPr lang="en-US" sz="1100"/>
              <a:t>[89]  J. L. Szwarcfiter and P. E. Lauer, “A search strategy for the elementary cycles of a directed graph,” </a:t>
            </a:r>
            <a:r>
              <a:rPr lang="en-US" sz="1100" i="1"/>
              <a:t>Bit Numer. Math. Springer</a:t>
            </a:r>
            <a:r>
              <a:rPr lang="en-US" sz="1100"/>
              <a:t>, vol. 16, no. 2, pp. 192–204, 1976. </a:t>
            </a:r>
          </a:p>
          <a:p>
            <a:pPr marL="0" indent="0">
              <a:buNone/>
            </a:pPr>
            <a:r>
              <a:rPr lang="en-US" sz="1100"/>
              <a:t>[90]  R. C. Read and R. E. Tarjan, “Bounds on backtrack algorithms for listing cycles, paths, and spanning trees,” </a:t>
            </a:r>
            <a:r>
              <a:rPr lang="en-US" sz="1100" i="1"/>
              <a:t>Networks, Wiley Period. Inc</a:t>
            </a:r>
            <a:r>
              <a:rPr lang="en-US" sz="1100"/>
              <a:t>, vol. 5, no. 3, pp. 237–252, 1975.</a:t>
            </a:r>
          </a:p>
          <a:p>
            <a:pPr marL="0" indent="0">
              <a:buNone/>
            </a:pPr>
            <a:r>
              <a:rPr lang="en-US" sz="1100"/>
              <a:t>[91]  B. Banerjee and B. Chandrasekaran, “On some properties of the Voronoi diagram for planning multiple paths in free space,” </a:t>
            </a:r>
            <a:r>
              <a:rPr lang="en-US" sz="1100" i="1"/>
              <a:t>Elsevier</a:t>
            </a:r>
            <a:r>
              <a:rPr lang="en-US" sz="1100"/>
              <a:t>, vol. 3079, no. January, pp. 1–17, 2007.</a:t>
            </a:r>
          </a:p>
          <a:p>
            <a:pPr marL="0" indent="0">
              <a:buNone/>
            </a:pPr>
            <a:r>
              <a:rPr lang="en-US" sz="1100"/>
              <a:t>[92]  G. Birmele, Etienne and Ferreira, Rui and Grossi, Roberto and Marino, Andrea and Pisanti, Nadia and Rizzi, Romeo and Sacomoto, “Optimal Listing of Cycles and st-Paths in Undirected Graphs,” in </a:t>
            </a:r>
            <a:r>
              <a:rPr lang="en-US" sz="1100" i="1"/>
              <a:t>Proceedings of the twenty-fourth annual ACM-SIAM symposium on Discrete algorithms, SIAM Press</a:t>
            </a:r>
            <a:r>
              <a:rPr lang="en-US" sz="1100"/>
              <a:t>, 2013, pp. 1884–1896.</a:t>
            </a:r>
          </a:p>
          <a:p>
            <a:pPr marL="0" indent="0">
              <a:buNone/>
            </a:pPr>
            <a:r>
              <a:rPr lang="en-US" sz="1100"/>
              <a:t>[93]  A. Tsirigos and Z. J. Haas, “Multipath routing in the presence of frequent topological changes,” </a:t>
            </a:r>
            <a:r>
              <a:rPr lang="en-US" sz="1100" i="1"/>
              <a:t>IEEE Commun. Mag.</a:t>
            </a:r>
            <a:r>
              <a:rPr lang="en-US" sz="1100"/>
              <a:t>, vol. 39, no. 11, pp. 132–138, 2001.</a:t>
            </a:r>
          </a:p>
          <a:p>
            <a:pPr marL="0" indent="0">
              <a:buNone/>
            </a:pPr>
            <a:r>
              <a:rPr lang="en-US" sz="1100"/>
              <a:t>[94]  A. Tsirigos and Z. J. Haas, “Analysis of multipath Routing-Part I: the effect on the packet delivery ratio,” </a:t>
            </a:r>
            <a:r>
              <a:rPr lang="en-US" sz="1100" i="1"/>
              <a:t>IEEE Trans. Wirel. Commun.</a:t>
            </a:r>
            <a:r>
              <a:rPr lang="en-US" sz="1100"/>
              <a:t>, vol. 3, no. 1, pp. 138–146, 2004.</a:t>
            </a:r>
          </a:p>
          <a:p>
            <a:pPr marL="0" indent="0">
              <a:buNone/>
            </a:pPr>
            <a:r>
              <a:rPr lang="en-US" sz="1100"/>
              <a:t>[95]  M. E. J. Newman, “A measure of betweenness centrality based on random walks,” </a:t>
            </a:r>
            <a:r>
              <a:rPr lang="en-US" sz="1100" i="1"/>
              <a:t>Soc. Networks</a:t>
            </a:r>
            <a:r>
              <a:rPr lang="en-US" sz="1100"/>
              <a:t>, vol. 27, no. 1, pp. 39–54, 2005. Elsevier.</a:t>
            </a:r>
          </a:p>
          <a:p>
            <a:pPr marL="0" indent="0">
              <a:buNone/>
            </a:pPr>
            <a:r>
              <a:rPr lang="en-US" sz="1100"/>
              <a:t>[96]  U. Lauther, “An extremely fast, exact algorithm for finding shortest paths in static networks with geographical background,” </a:t>
            </a:r>
            <a:r>
              <a:rPr lang="en-US" sz="1100" i="1"/>
              <a:t>Geoinf. und Mobilit{ä}t-von der Forsch. zur Prakt. Anwendung</a:t>
            </a:r>
            <a:r>
              <a:rPr lang="en-US" sz="1100"/>
              <a:t>, vol. 22, pp. 219–230, 2004.</a:t>
            </a:r>
          </a:p>
          <a:p>
            <a:pPr marL="0" indent="0">
              <a:buNone/>
            </a:pPr>
            <a:r>
              <a:rPr lang="en-US" sz="1100"/>
              <a:t>[97]  D. Delling, A. V Goldberg, T. Pajor, and R. F. Werneck, “Customizable route planning,” in </a:t>
            </a:r>
            <a:r>
              <a:rPr lang="en-US" sz="1100" i="1"/>
              <a:t>International Symposium on Experimental Algorithms, Springer, Berlin, Heidelberg</a:t>
            </a:r>
            <a:r>
              <a:rPr lang="en-US" sz="1100"/>
              <a:t>, 2011, pp. 376–387. </a:t>
            </a:r>
          </a:p>
          <a:p>
            <a:pPr marL="0" indent="0">
              <a:buNone/>
            </a:pPr>
            <a:r>
              <a:rPr lang="en-US" sz="1100"/>
              <a:t>[98]  D. Delling and R. F. Werneck, “Faster customization of road networks,” in </a:t>
            </a:r>
            <a:r>
              <a:rPr lang="en-US" sz="1100" i="1"/>
              <a:t>International Symposium on Experimental Algorithms</a:t>
            </a:r>
            <a:r>
              <a:rPr lang="en-US" sz="1100"/>
              <a:t>, </a:t>
            </a:r>
            <a:r>
              <a:rPr lang="en-US" sz="1100" i="1"/>
              <a:t>Springer, Berlin, Heidelberg</a:t>
            </a:r>
            <a:r>
              <a:rPr lang="en-US" sz="1100"/>
              <a:t>, 2013, pp. 30–42.</a:t>
            </a:r>
          </a:p>
          <a:p>
            <a:pPr marL="0" indent="0">
              <a:buNone/>
            </a:pPr>
            <a:r>
              <a:rPr lang="en-US" sz="1100"/>
              <a:t>[99]  F. Schulz, D. Wagner, and C. Zaroliagis, “Using multi-level graphs for timetable information in railway systems,” </a:t>
            </a:r>
            <a:r>
              <a:rPr lang="en-US" sz="1100" i="1"/>
              <a:t>Algorithm Eng. Exp. Springer, </a:t>
            </a:r>
            <a:r>
              <a:rPr lang="en-US" sz="1100"/>
              <a:t> pp. 43–59, 2002.</a:t>
            </a:r>
          </a:p>
          <a:p>
            <a:pPr marL="0" indent="0">
              <a:buNone/>
            </a:pPr>
            <a:r>
              <a:rPr lang="en-US" sz="1100"/>
              <a:t>[100]  M. E. J. Newman, “Spectral methods for community detection and graph partitioning,” </a:t>
            </a:r>
            <a:r>
              <a:rPr lang="en-US" sz="1100" i="1"/>
              <a:t>Phys. Rev. E</a:t>
            </a:r>
            <a:r>
              <a:rPr lang="en-US" sz="1100"/>
              <a:t>, American Physcal Society, vol. 88, no. 4, p. 42822, 2013.</a:t>
            </a:r>
          </a:p>
          <a:p>
            <a:pPr marL="0" indent="0">
              <a:buNone/>
            </a:pPr>
            <a:endParaRPr lang="en-US" sz="110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6FE1255-1950-42B9-9700-CE85154B8742}"/>
              </a:ext>
            </a:extLst>
          </p:cNvPr>
          <p:cNvSpPr>
            <a:spLocks noGrp="1"/>
          </p:cNvSpPr>
          <p:nvPr>
            <p:ph type="sldNum" sz="quarter" idx="11"/>
          </p:nvPr>
        </p:nvSpPr>
        <p:spPr/>
        <p:txBody>
          <a:bodyPr/>
          <a:lstStyle/>
          <a:p>
            <a:endParaRPr lang="en-US" dirty="0"/>
          </a:p>
        </p:txBody>
      </p:sp>
      <p:sp>
        <p:nvSpPr>
          <p:cNvPr id="5" name="Title 4">
            <a:extLst>
              <a:ext uri="{FF2B5EF4-FFF2-40B4-BE49-F238E27FC236}">
                <a16:creationId xmlns:a16="http://schemas.microsoft.com/office/drawing/2014/main" id="{2DCBFA32-3395-4E70-8E3C-7C1D52771729}"/>
              </a:ext>
            </a:extLst>
          </p:cNvPr>
          <p:cNvSpPr>
            <a:spLocks noGrp="1"/>
          </p:cNvSpPr>
          <p:nvPr>
            <p:ph type="title" idx="4294967295"/>
          </p:nvPr>
        </p:nvSpPr>
        <p:spPr>
          <a:xfrm>
            <a:off x="628650" y="41219"/>
            <a:ext cx="776097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References P1</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898013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0A36E-EE11-448E-A320-429114DF897F}"/>
              </a:ext>
            </a:extLst>
          </p:cNvPr>
          <p:cNvSpPr>
            <a:spLocks noGrp="1"/>
          </p:cNvSpPr>
          <p:nvPr>
            <p:ph type="title"/>
          </p:nvPr>
        </p:nvSpPr>
        <p:spPr/>
        <p:txBody>
          <a:bodyPr/>
          <a:lstStyle/>
          <a:p>
            <a:r>
              <a:rPr lang="en-US" dirty="0"/>
              <a:t>Spatial Network Storage Example</a:t>
            </a:r>
          </a:p>
        </p:txBody>
      </p:sp>
      <p:sp>
        <p:nvSpPr>
          <p:cNvPr id="4" name="Slide Number Placeholder 3">
            <a:extLst>
              <a:ext uri="{FF2B5EF4-FFF2-40B4-BE49-F238E27FC236}">
                <a16:creationId xmlns:a16="http://schemas.microsoft.com/office/drawing/2014/main" id="{505749FE-E524-46F7-9442-4D6937117358}"/>
              </a:ext>
            </a:extLst>
          </p:cNvPr>
          <p:cNvSpPr>
            <a:spLocks noGrp="1"/>
          </p:cNvSpPr>
          <p:nvPr>
            <p:ph type="sldNum" sz="quarter" idx="11"/>
          </p:nvPr>
        </p:nvSpPr>
        <p:spPr/>
        <p:txBody>
          <a:bodyPr/>
          <a:lstStyle/>
          <a:p>
            <a:fld id="{E4D37B5F-ABCF-48FC-8FD3-F3890A2DD608}" type="slidenum">
              <a:rPr lang="en-US" smtClean="0"/>
              <a:pPr/>
              <a:t>7</a:t>
            </a:fld>
            <a:endParaRPr lang="en-US"/>
          </a:p>
        </p:txBody>
      </p:sp>
      <p:pic>
        <p:nvPicPr>
          <p:cNvPr id="6" name="Content Placeholder 3" descr="A grid-based sample network graph with numbered nodes and connecting edges on an x-y coordinate plane.">
            <a:extLst>
              <a:ext uri="{FF2B5EF4-FFF2-40B4-BE49-F238E27FC236}">
                <a16:creationId xmlns:a16="http://schemas.microsoft.com/office/drawing/2014/main" id="{B3E1C3AC-FEF8-4AD4-BEC5-7C828655E72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817" t="3166" r="4319" b="2095"/>
          <a:stretch/>
        </p:blipFill>
        <p:spPr>
          <a:xfrm>
            <a:off x="228600" y="2880440"/>
            <a:ext cx="2771078" cy="2813370"/>
          </a:xfrm>
        </p:spPr>
      </p:pic>
      <p:pic>
        <p:nvPicPr>
          <p:cNvPr id="7" name="Content Placeholder 3" descr="A 4x4 network graph with colored nodes and edges, illustrating a sample network with a legend.">
            <a:extLst>
              <a:ext uri="{FF2B5EF4-FFF2-40B4-BE49-F238E27FC236}">
                <a16:creationId xmlns:a16="http://schemas.microsoft.com/office/drawing/2014/main" id="{1430F157-373C-41B4-A7E4-2FA6AC207C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077736" y="2846525"/>
            <a:ext cx="2921619" cy="2828064"/>
          </a:xfrm>
          <a:prstGeom prst="rect">
            <a:avLst/>
          </a:prstGeom>
          <a:noFill/>
          <a:ln w="9525">
            <a:noFill/>
            <a:miter lim="800000"/>
            <a:headEnd/>
            <a:tailEnd/>
          </a:ln>
        </p:spPr>
      </p:pic>
      <p:pic>
        <p:nvPicPr>
          <p:cNvPr id="8" name="Content Placeholder 3" descr="A graph with nodes and colored lines representing a sample network on a coordinate plane.">
            <a:extLst>
              <a:ext uri="{FF2B5EF4-FFF2-40B4-BE49-F238E27FC236}">
                <a16:creationId xmlns:a16="http://schemas.microsoft.com/office/drawing/2014/main" id="{6C4FCB16-FDBA-40D2-AAF9-5E32C7F769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097737" y="2899317"/>
            <a:ext cx="2823239" cy="2730667"/>
          </a:xfrm>
          <a:prstGeom prst="rect">
            <a:avLst/>
          </a:prstGeom>
          <a:noFill/>
          <a:ln w="9525">
            <a:noFill/>
            <a:miter lim="800000"/>
            <a:headEnd/>
            <a:tailEnd/>
          </a:ln>
        </p:spPr>
      </p:pic>
      <p:sp>
        <p:nvSpPr>
          <p:cNvPr id="9" name="Content Placeholder 2">
            <a:extLst>
              <a:ext uri="{FF2B5EF4-FFF2-40B4-BE49-F238E27FC236}">
                <a16:creationId xmlns:a16="http://schemas.microsoft.com/office/drawing/2014/main" id="{9DE8B5B7-622D-4330-B8D9-4035BE366E7D}"/>
              </a:ext>
            </a:extLst>
          </p:cNvPr>
          <p:cNvSpPr txBox="1">
            <a:spLocks/>
          </p:cNvSpPr>
          <p:nvPr/>
        </p:nvSpPr>
        <p:spPr bwMode="auto">
          <a:xfrm>
            <a:off x="228600" y="1583473"/>
            <a:ext cx="8610600" cy="1137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7A0019"/>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7A0019"/>
              </a:buClr>
              <a:buChar char="–"/>
              <a:defRPr sz="2800">
                <a:solidFill>
                  <a:schemeClr val="tx1"/>
                </a:solidFill>
                <a:latin typeface="+mn-lt"/>
                <a:ea typeface="+mn-ea"/>
              </a:defRPr>
            </a:lvl2pPr>
            <a:lvl3pPr marL="1143000" indent="-228600" algn="l" rtl="0" eaLnBrk="1" fontAlgn="base" hangingPunct="1">
              <a:spcBef>
                <a:spcPct val="20000"/>
              </a:spcBef>
              <a:spcAft>
                <a:spcPct val="0"/>
              </a:spcAft>
              <a:buClr>
                <a:srgbClr val="7A0019"/>
              </a:buClr>
              <a:buChar char="•"/>
              <a:defRPr sz="2400">
                <a:solidFill>
                  <a:schemeClr val="tx1"/>
                </a:solidFill>
                <a:latin typeface="+mn-lt"/>
                <a:ea typeface="+mn-ea"/>
              </a:defRPr>
            </a:lvl3pPr>
            <a:lvl4pPr marL="1600200" indent="-228600" algn="l" rtl="0" eaLnBrk="1" fontAlgn="base" hangingPunct="1">
              <a:spcBef>
                <a:spcPct val="20000"/>
              </a:spcBef>
              <a:spcAft>
                <a:spcPct val="0"/>
              </a:spcAft>
              <a:buClr>
                <a:srgbClr val="7A0019"/>
              </a:buClr>
              <a:buChar char="–"/>
              <a:defRPr sz="2000">
                <a:solidFill>
                  <a:schemeClr val="tx1"/>
                </a:solidFill>
                <a:latin typeface="+mn-lt"/>
                <a:ea typeface="+mn-ea"/>
              </a:defRPr>
            </a:lvl4pPr>
            <a:lvl5pPr marL="2057400" indent="-228600" algn="l" rtl="0" eaLnBrk="1" fontAlgn="base" hangingPunct="1">
              <a:spcBef>
                <a:spcPct val="20000"/>
              </a:spcBef>
              <a:spcAft>
                <a:spcPct val="0"/>
              </a:spcAft>
              <a:buClr>
                <a:srgbClr val="7A0019"/>
              </a:buClr>
              <a:buChar char="»"/>
              <a:defRPr sz="2000">
                <a:solidFill>
                  <a:schemeClr val="tx1"/>
                </a:solidFill>
                <a:latin typeface="+mn-lt"/>
                <a:ea typeface="+mn-ea"/>
              </a:defRPr>
            </a:lvl5pPr>
            <a:lvl6pPr marL="2514600" indent="-228600" algn="l" rtl="0" eaLnBrk="1" fontAlgn="base" hangingPunct="1">
              <a:spcBef>
                <a:spcPct val="20000"/>
              </a:spcBef>
              <a:spcAft>
                <a:spcPct val="0"/>
              </a:spcAft>
              <a:buClr>
                <a:srgbClr val="7A0019"/>
              </a:buClr>
              <a:buChar char="»"/>
              <a:defRPr sz="2000">
                <a:solidFill>
                  <a:schemeClr val="tx1"/>
                </a:solidFill>
                <a:latin typeface="+mn-lt"/>
                <a:ea typeface="+mn-ea"/>
              </a:defRPr>
            </a:lvl6pPr>
            <a:lvl7pPr marL="2971800" indent="-228600" algn="l" rtl="0" eaLnBrk="1" fontAlgn="base" hangingPunct="1">
              <a:spcBef>
                <a:spcPct val="20000"/>
              </a:spcBef>
              <a:spcAft>
                <a:spcPct val="0"/>
              </a:spcAft>
              <a:buClr>
                <a:srgbClr val="7A0019"/>
              </a:buClr>
              <a:buChar char="»"/>
              <a:defRPr sz="2000">
                <a:solidFill>
                  <a:schemeClr val="tx1"/>
                </a:solidFill>
                <a:latin typeface="+mn-lt"/>
                <a:ea typeface="+mn-ea"/>
              </a:defRPr>
            </a:lvl7pPr>
            <a:lvl8pPr marL="3429000" indent="-228600" algn="l" rtl="0" eaLnBrk="1" fontAlgn="base" hangingPunct="1">
              <a:spcBef>
                <a:spcPct val="20000"/>
              </a:spcBef>
              <a:spcAft>
                <a:spcPct val="0"/>
              </a:spcAft>
              <a:buClr>
                <a:srgbClr val="7A0019"/>
              </a:buClr>
              <a:buChar char="»"/>
              <a:defRPr sz="2000">
                <a:solidFill>
                  <a:schemeClr val="tx1"/>
                </a:solidFill>
                <a:latin typeface="+mn-lt"/>
                <a:ea typeface="+mn-ea"/>
              </a:defRPr>
            </a:lvl8pPr>
            <a:lvl9pPr marL="3886200" indent="-228600" algn="l" rtl="0" eaLnBrk="1" fontAlgn="base" hangingPunct="1">
              <a:spcBef>
                <a:spcPct val="20000"/>
              </a:spcBef>
              <a:spcAft>
                <a:spcPct val="0"/>
              </a:spcAft>
              <a:buClr>
                <a:srgbClr val="7A0019"/>
              </a:buClr>
              <a:buChar char="»"/>
              <a:defRPr sz="2000">
                <a:solidFill>
                  <a:schemeClr val="tx1"/>
                </a:solidFill>
                <a:latin typeface="+mn-lt"/>
                <a:ea typeface="+mn-ea"/>
              </a:defRPr>
            </a:lvl9pPr>
          </a:lstStyle>
          <a:p>
            <a:pPr marL="342900" lvl="1" indent="-342900" defTabSz="914400">
              <a:lnSpc>
                <a:spcPct val="80000"/>
              </a:lnSpc>
              <a:buFontTx/>
              <a:buChar char="•"/>
            </a:pPr>
            <a:r>
              <a:rPr lang="en-US" altLang="en-US" sz="2000" kern="0" dirty="0">
                <a:latin typeface="Microsoft Sans Serif" panose="020B0604020202020204" pitchFamily="34" charset="0"/>
                <a:cs typeface="Microsoft Sans Serif" panose="020B0604020202020204" pitchFamily="34" charset="0"/>
              </a:rPr>
              <a:t>Which partitioning reduces disk I/O for graph operations?</a:t>
            </a:r>
          </a:p>
          <a:p>
            <a:pPr marL="742950" lvl="2" indent="-342900" defTabSz="914400">
              <a:lnSpc>
                <a:spcPct val="80000"/>
              </a:lnSpc>
            </a:pPr>
            <a:r>
              <a:rPr lang="en-US" altLang="en-US" sz="1600" kern="0" dirty="0">
                <a:latin typeface="Microsoft Sans Serif" panose="020B0604020202020204" pitchFamily="34" charset="0"/>
                <a:cs typeface="Microsoft Sans Serif" panose="020B0604020202020204" pitchFamily="34" charset="0"/>
              </a:rPr>
              <a:t>Choice 1: Geometric partition</a:t>
            </a:r>
          </a:p>
          <a:p>
            <a:pPr marL="742950" lvl="2" indent="-342900" defTabSz="914400">
              <a:lnSpc>
                <a:spcPct val="80000"/>
              </a:lnSpc>
            </a:pPr>
            <a:r>
              <a:rPr lang="en-US" altLang="en-US" sz="1600" kern="0" dirty="0">
                <a:latin typeface="Microsoft Sans Serif" panose="020B0604020202020204" pitchFamily="34" charset="0"/>
                <a:cs typeface="Microsoft Sans Serif" panose="020B0604020202020204" pitchFamily="34" charset="0"/>
              </a:rPr>
              <a:t>Choice 2: min-cut Graph Partition</a:t>
            </a:r>
          </a:p>
          <a:p>
            <a:pPr marL="742950" lvl="2" indent="-342900" defTabSz="914400">
              <a:lnSpc>
                <a:spcPct val="80000"/>
              </a:lnSpc>
            </a:pPr>
            <a:r>
              <a:rPr lang="en-US" altLang="en-US" sz="1600" kern="0" dirty="0">
                <a:latin typeface="Microsoft Sans Serif" panose="020B0604020202020204" pitchFamily="34" charset="0"/>
                <a:cs typeface="Microsoft Sans Serif" panose="020B0604020202020204" pitchFamily="34" charset="0"/>
              </a:rPr>
              <a:t>Choice 2 cuts fewer edges and is preferred </a:t>
            </a:r>
          </a:p>
          <a:p>
            <a:pPr marL="742950" lvl="2" indent="-342900" defTabSz="914400">
              <a:lnSpc>
                <a:spcPct val="80000"/>
              </a:lnSpc>
            </a:pPr>
            <a:r>
              <a:rPr lang="en-US" altLang="en-US" sz="1600" kern="0" dirty="0">
                <a:latin typeface="Microsoft Sans Serif" panose="020B0604020202020204" pitchFamily="34" charset="0"/>
                <a:cs typeface="Microsoft Sans Serif" panose="020B0604020202020204" pitchFamily="34" charset="0"/>
              </a:rPr>
              <a:t>Assuming uniform querying popularity across edges</a:t>
            </a:r>
          </a:p>
          <a:p>
            <a:pPr defTabSz="914400"/>
            <a:endParaRPr lang="en-US" kern="0" dirty="0"/>
          </a:p>
        </p:txBody>
      </p:sp>
    </p:spTree>
    <p:extLst>
      <p:ext uri="{BB962C8B-B14F-4D97-AF65-F5344CB8AC3E}">
        <p14:creationId xmlns:p14="http://schemas.microsoft.com/office/powerpoint/2010/main" val="223760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 calcmode="lin" valueType="num">
                                      <p:cBhvr additive="base">
                                        <p:cTn id="27" dur="5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anim calcmode="lin" valueType="num">
                                      <p:cBhvr additive="base">
                                        <p:cTn id="33" dur="500" fill="hold"/>
                                        <p:tgtEl>
                                          <p:spTgt spid="9">
                                            <p:txEl>
                                              <p:pRg st="4" end="4"/>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Spatial Network Storage Example (cont’d)</a:t>
            </a:r>
            <a:endParaRPr lang="en-US" sz="3600" dirty="0">
              <a:latin typeface="Microsoft Sans Serif" panose="020B0604020202020204" pitchFamily="34" charset="0"/>
              <a:cs typeface="Microsoft Sans Serif" panose="020B0604020202020204" pitchFamily="34" charset="0"/>
            </a:endParaRPr>
          </a:p>
        </p:txBody>
      </p:sp>
      <p:sp>
        <p:nvSpPr>
          <p:cNvPr id="3" name="Content Placeholder 2"/>
          <p:cNvSpPr>
            <a:spLocks noGrp="1"/>
          </p:cNvSpPr>
          <p:nvPr>
            <p:ph idx="1"/>
          </p:nvPr>
        </p:nvSpPr>
        <p:spPr>
          <a:xfrm>
            <a:off x="228600" y="1527717"/>
            <a:ext cx="8610600" cy="4111083"/>
          </a:xfrm>
        </p:spPr>
        <p:txBody>
          <a:bodyPr/>
          <a:lstStyle/>
          <a:p>
            <a:pPr marL="342900" lvl="1" indent="-342900">
              <a:lnSpc>
                <a:spcPct val="80000"/>
              </a:lnSpc>
              <a:buFontTx/>
              <a:buChar char="•"/>
            </a:pPr>
            <a:r>
              <a:rPr lang="en-US" altLang="en-US" sz="2000" dirty="0">
                <a:latin typeface="Microsoft Sans Serif" panose="020B0604020202020204" pitchFamily="34" charset="0"/>
                <a:cs typeface="Microsoft Sans Serif" panose="020B0604020202020204" pitchFamily="34" charset="0"/>
              </a:rPr>
              <a:t>Consider two disk-paging of Minneapolis major roads</a:t>
            </a:r>
          </a:p>
          <a:p>
            <a:pPr marL="742950" lvl="2" indent="-342900">
              <a:lnSpc>
                <a:spcPct val="80000"/>
              </a:lnSpc>
              <a:spcAft>
                <a:spcPts val="600"/>
              </a:spcAft>
            </a:pPr>
            <a:r>
              <a:rPr lang="en-US" altLang="en-US" sz="1600" dirty="0">
                <a:latin typeface="Microsoft Sans Serif" panose="020B0604020202020204" pitchFamily="34" charset="0"/>
                <a:cs typeface="Microsoft Sans Serif" panose="020B0604020202020204" pitchFamily="34" charset="0"/>
              </a:rPr>
              <a:t>Non-white edges =&gt; node pair in same page</a:t>
            </a:r>
          </a:p>
          <a:p>
            <a:pPr marL="742950" lvl="2" indent="-342900">
              <a:lnSpc>
                <a:spcPct val="80000"/>
              </a:lnSpc>
              <a:spcAft>
                <a:spcPts val="600"/>
              </a:spcAft>
            </a:pPr>
            <a:r>
              <a:rPr lang="en-US" altLang="en-US" sz="1600" dirty="0">
                <a:latin typeface="Microsoft Sans Serif" panose="020B0604020202020204" pitchFamily="34" charset="0"/>
                <a:cs typeface="Microsoft Sans Serif" panose="020B0604020202020204" pitchFamily="34" charset="0"/>
              </a:rPr>
              <a:t>White edge are cut-edges</a:t>
            </a:r>
          </a:p>
          <a:p>
            <a:pPr marL="742950" lvl="2" indent="-342900">
              <a:lnSpc>
                <a:spcPct val="80000"/>
              </a:lnSpc>
              <a:spcAft>
                <a:spcPts val="600"/>
              </a:spcAft>
            </a:pPr>
            <a:r>
              <a:rPr lang="en-US" altLang="en-US" sz="1600" dirty="0">
                <a:latin typeface="Microsoft Sans Serif" panose="020B0604020202020204" pitchFamily="34" charset="0"/>
                <a:cs typeface="Microsoft Sans Serif" panose="020B0604020202020204" pitchFamily="34" charset="0"/>
              </a:rPr>
              <a:t>Node partitions on right has fewer cut-edges and is preferred</a:t>
            </a:r>
          </a:p>
        </p:txBody>
      </p:sp>
      <p:grpSp>
        <p:nvGrpSpPr>
          <p:cNvPr id="4" name="Group 8" descr="Two maps of Minneapolis showing road networks in various colors against a black background, each with statistical text data at the top."/>
          <p:cNvGrpSpPr>
            <a:grpSpLocks/>
          </p:cNvGrpSpPr>
          <p:nvPr/>
        </p:nvGrpSpPr>
        <p:grpSpPr bwMode="auto">
          <a:xfrm>
            <a:off x="394818" y="2899346"/>
            <a:ext cx="7593981" cy="2811578"/>
            <a:chOff x="144" y="1920"/>
            <a:chExt cx="4393" cy="223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 y="1920"/>
              <a:ext cx="2083" cy="21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5" descr="C:\ppt\T1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4" y="1920"/>
              <a:ext cx="1993" cy="2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1905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C2850-491A-4594-A2CD-733D03F2E580}"/>
              </a:ext>
            </a:extLst>
          </p:cNvPr>
          <p:cNvSpPr>
            <a:spLocks noGrp="1"/>
          </p:cNvSpPr>
          <p:nvPr>
            <p:ph type="title"/>
          </p:nvPr>
        </p:nvSpPr>
        <p:spPr/>
        <p:txBody>
          <a:bodyPr/>
          <a:lstStyle/>
          <a:p>
            <a:r>
              <a:rPr lang="en-US" dirty="0"/>
              <a:t>Weekly Topic: Spatial Data Storage (P1)</a:t>
            </a:r>
          </a:p>
        </p:txBody>
      </p:sp>
      <p:sp>
        <p:nvSpPr>
          <p:cNvPr id="4" name="Slide Number Placeholder 3">
            <a:extLst>
              <a:ext uri="{FF2B5EF4-FFF2-40B4-BE49-F238E27FC236}">
                <a16:creationId xmlns:a16="http://schemas.microsoft.com/office/drawing/2014/main" id="{9CB3BB92-C332-4DA1-B26E-5BD47E986E49}"/>
              </a:ext>
            </a:extLst>
          </p:cNvPr>
          <p:cNvSpPr>
            <a:spLocks noGrp="1"/>
          </p:cNvSpPr>
          <p:nvPr>
            <p:ph type="sldNum" sz="quarter" idx="11"/>
          </p:nvPr>
        </p:nvSpPr>
        <p:spPr/>
        <p:txBody>
          <a:bodyPr/>
          <a:lstStyle/>
          <a:p>
            <a:fld id="{E4D37B5F-ABCF-48FC-8FD3-F3890A2DD608}" type="slidenum">
              <a:rPr lang="en-US" smtClean="0"/>
              <a:pPr/>
              <a:t>9</a:t>
            </a:fld>
            <a:endParaRPr lang="en-US"/>
          </a:p>
        </p:txBody>
      </p:sp>
      <p:sp>
        <p:nvSpPr>
          <p:cNvPr id="7" name="Rectangle 6">
            <a:extLst>
              <a:ext uri="{FF2B5EF4-FFF2-40B4-BE49-F238E27FC236}">
                <a16:creationId xmlns:a16="http://schemas.microsoft.com/office/drawing/2014/main" id="{CBC727D8-5355-44B2-829C-3C7A52CC9F7A}"/>
              </a:ext>
              <a:ext uri="{C183D7F6-B498-43B3-948B-1728B52AA6E4}">
                <adec:decorative xmlns:adec="http://schemas.microsoft.com/office/drawing/2017/decorative" val="1"/>
              </a:ext>
            </a:extLst>
          </p:cNvPr>
          <p:cNvSpPr/>
          <p:nvPr/>
        </p:nvSpPr>
        <p:spPr bwMode="auto">
          <a:xfrm>
            <a:off x="2394585" y="2548890"/>
            <a:ext cx="1274445" cy="49149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8" name="Rectangle 7">
            <a:extLst>
              <a:ext uri="{FF2B5EF4-FFF2-40B4-BE49-F238E27FC236}">
                <a16:creationId xmlns:a16="http://schemas.microsoft.com/office/drawing/2014/main" id="{8B2F06C4-4295-42C7-BE1C-FEB6A12FAECD}"/>
              </a:ext>
              <a:ext uri="{C183D7F6-B498-43B3-948B-1728B52AA6E4}">
                <adec:decorative xmlns:adec="http://schemas.microsoft.com/office/drawing/2017/decorative" val="1"/>
              </a:ext>
            </a:extLst>
          </p:cNvPr>
          <p:cNvSpPr/>
          <p:nvPr/>
        </p:nvSpPr>
        <p:spPr bwMode="auto">
          <a:xfrm>
            <a:off x="4337685" y="2548890"/>
            <a:ext cx="1857375" cy="49149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9" name="Rectangle 8">
            <a:extLst>
              <a:ext uri="{FF2B5EF4-FFF2-40B4-BE49-F238E27FC236}">
                <a16:creationId xmlns:a16="http://schemas.microsoft.com/office/drawing/2014/main" id="{3D8229D4-2566-42B6-8199-91CF4E5A0171}"/>
              </a:ext>
              <a:ext uri="{C183D7F6-B498-43B3-948B-1728B52AA6E4}">
                <adec:decorative xmlns:adec="http://schemas.microsoft.com/office/drawing/2017/decorative" val="1"/>
              </a:ext>
            </a:extLst>
          </p:cNvPr>
          <p:cNvSpPr/>
          <p:nvPr/>
        </p:nvSpPr>
        <p:spPr bwMode="auto">
          <a:xfrm>
            <a:off x="6732270" y="2548890"/>
            <a:ext cx="1625917" cy="49149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1" name="Rectangle 10">
            <a:extLst>
              <a:ext uri="{FF2B5EF4-FFF2-40B4-BE49-F238E27FC236}">
                <a16:creationId xmlns:a16="http://schemas.microsoft.com/office/drawing/2014/main" id="{392E917F-C794-429E-9588-F1317D5969FC}"/>
              </a:ext>
              <a:ext uri="{C183D7F6-B498-43B3-948B-1728B52AA6E4}">
                <adec:decorative xmlns:adec="http://schemas.microsoft.com/office/drawing/2017/decorative" val="1"/>
              </a:ext>
            </a:extLst>
          </p:cNvPr>
          <p:cNvSpPr/>
          <p:nvPr/>
        </p:nvSpPr>
        <p:spPr bwMode="auto">
          <a:xfrm>
            <a:off x="2394585" y="3351679"/>
            <a:ext cx="1731645" cy="49149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2" name="Rectangle 11">
            <a:extLst>
              <a:ext uri="{FF2B5EF4-FFF2-40B4-BE49-F238E27FC236}">
                <a16:creationId xmlns:a16="http://schemas.microsoft.com/office/drawing/2014/main" id="{EC5DDECE-C5A0-4839-8B91-59B9BA1C7661}"/>
              </a:ext>
              <a:ext uri="{C183D7F6-B498-43B3-948B-1728B52AA6E4}">
                <adec:decorative xmlns:adec="http://schemas.microsoft.com/office/drawing/2017/decorative" val="1"/>
              </a:ext>
            </a:extLst>
          </p:cNvPr>
          <p:cNvSpPr/>
          <p:nvPr/>
        </p:nvSpPr>
        <p:spPr bwMode="auto">
          <a:xfrm>
            <a:off x="4349115" y="3351679"/>
            <a:ext cx="1857375" cy="49149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3" name="Rectangle 12">
            <a:extLst>
              <a:ext uri="{FF2B5EF4-FFF2-40B4-BE49-F238E27FC236}">
                <a16:creationId xmlns:a16="http://schemas.microsoft.com/office/drawing/2014/main" id="{64C82A0C-1F13-4B0F-8F4C-7848B18F51CD}"/>
              </a:ext>
              <a:ext uri="{C183D7F6-B498-43B3-948B-1728B52AA6E4}">
                <adec:decorative xmlns:adec="http://schemas.microsoft.com/office/drawing/2017/decorative" val="1"/>
              </a:ext>
            </a:extLst>
          </p:cNvPr>
          <p:cNvSpPr/>
          <p:nvPr/>
        </p:nvSpPr>
        <p:spPr bwMode="auto">
          <a:xfrm>
            <a:off x="6743700" y="3351679"/>
            <a:ext cx="1625917" cy="49149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5" name="Rectangle 14">
            <a:extLst>
              <a:ext uri="{FF2B5EF4-FFF2-40B4-BE49-F238E27FC236}">
                <a16:creationId xmlns:a16="http://schemas.microsoft.com/office/drawing/2014/main" id="{3A6F2FFA-0E54-4ED9-A224-125F3004F0FD}"/>
              </a:ext>
              <a:ext uri="{C183D7F6-B498-43B3-948B-1728B52AA6E4}">
                <adec:decorative xmlns:adec="http://schemas.microsoft.com/office/drawing/2017/decorative" val="1"/>
              </a:ext>
            </a:extLst>
          </p:cNvPr>
          <p:cNvSpPr/>
          <p:nvPr/>
        </p:nvSpPr>
        <p:spPr bwMode="auto">
          <a:xfrm>
            <a:off x="2394585" y="3978305"/>
            <a:ext cx="1731645" cy="49149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6" name="Rectangle 15">
            <a:extLst>
              <a:ext uri="{FF2B5EF4-FFF2-40B4-BE49-F238E27FC236}">
                <a16:creationId xmlns:a16="http://schemas.microsoft.com/office/drawing/2014/main" id="{78D30C36-FCF8-411B-86DD-E9A9CD755BB1}"/>
              </a:ext>
              <a:ext uri="{C183D7F6-B498-43B3-948B-1728B52AA6E4}">
                <adec:decorative xmlns:adec="http://schemas.microsoft.com/office/drawing/2017/decorative" val="1"/>
              </a:ext>
            </a:extLst>
          </p:cNvPr>
          <p:cNvSpPr/>
          <p:nvPr/>
        </p:nvSpPr>
        <p:spPr bwMode="auto">
          <a:xfrm>
            <a:off x="4349115" y="3978305"/>
            <a:ext cx="1857375" cy="49149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7" name="Rectangle 16">
            <a:extLst>
              <a:ext uri="{FF2B5EF4-FFF2-40B4-BE49-F238E27FC236}">
                <a16:creationId xmlns:a16="http://schemas.microsoft.com/office/drawing/2014/main" id="{EAB54651-85FF-4BBF-BCFA-E025D671DC31}"/>
              </a:ext>
              <a:ext uri="{C183D7F6-B498-43B3-948B-1728B52AA6E4}">
                <adec:decorative xmlns:adec="http://schemas.microsoft.com/office/drawing/2017/decorative" val="1"/>
              </a:ext>
            </a:extLst>
          </p:cNvPr>
          <p:cNvSpPr/>
          <p:nvPr/>
        </p:nvSpPr>
        <p:spPr bwMode="auto">
          <a:xfrm>
            <a:off x="6743700" y="3978305"/>
            <a:ext cx="1625917" cy="49149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9" name="Rectangle 18">
            <a:extLst>
              <a:ext uri="{FF2B5EF4-FFF2-40B4-BE49-F238E27FC236}">
                <a16:creationId xmlns:a16="http://schemas.microsoft.com/office/drawing/2014/main" id="{EF758243-34E2-4BB9-B433-0F5D35964AD0}"/>
              </a:ext>
              <a:ext uri="{C183D7F6-B498-43B3-948B-1728B52AA6E4}">
                <adec:decorative xmlns:adec="http://schemas.microsoft.com/office/drawing/2017/decorative" val="1"/>
              </a:ext>
            </a:extLst>
          </p:cNvPr>
          <p:cNvSpPr/>
          <p:nvPr/>
        </p:nvSpPr>
        <p:spPr bwMode="auto">
          <a:xfrm>
            <a:off x="2394585" y="4608270"/>
            <a:ext cx="1731645" cy="49149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0" name="Rectangle 19">
            <a:extLst>
              <a:ext uri="{FF2B5EF4-FFF2-40B4-BE49-F238E27FC236}">
                <a16:creationId xmlns:a16="http://schemas.microsoft.com/office/drawing/2014/main" id="{1553089F-55A5-4EFD-80CD-B9805BBBA49D}"/>
              </a:ext>
              <a:ext uri="{C183D7F6-B498-43B3-948B-1728B52AA6E4}">
                <adec:decorative xmlns:adec="http://schemas.microsoft.com/office/drawing/2017/decorative" val="1"/>
              </a:ext>
            </a:extLst>
          </p:cNvPr>
          <p:cNvSpPr/>
          <p:nvPr/>
        </p:nvSpPr>
        <p:spPr bwMode="auto">
          <a:xfrm>
            <a:off x="4349115" y="4608270"/>
            <a:ext cx="1857375" cy="49149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1" name="Rectangle 20">
            <a:extLst>
              <a:ext uri="{FF2B5EF4-FFF2-40B4-BE49-F238E27FC236}">
                <a16:creationId xmlns:a16="http://schemas.microsoft.com/office/drawing/2014/main" id="{5A5A7113-F077-4138-9915-6D4DBA7C11C7}"/>
              </a:ext>
              <a:ext uri="{C183D7F6-B498-43B3-948B-1728B52AA6E4}">
                <adec:decorative xmlns:adec="http://schemas.microsoft.com/office/drawing/2017/decorative" val="1"/>
              </a:ext>
            </a:extLst>
          </p:cNvPr>
          <p:cNvSpPr/>
          <p:nvPr/>
        </p:nvSpPr>
        <p:spPr bwMode="auto">
          <a:xfrm>
            <a:off x="6743700" y="4608270"/>
            <a:ext cx="1625917" cy="49149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graphicFrame>
        <p:nvGraphicFramePr>
          <p:cNvPr id="5" name="Content Placeholder 4">
            <a:extLst>
              <a:ext uri="{FF2B5EF4-FFF2-40B4-BE49-F238E27FC236}">
                <a16:creationId xmlns:a16="http://schemas.microsoft.com/office/drawing/2014/main" id="{159C1ACF-4B5A-46B9-BA76-9CA637FE5603}"/>
              </a:ext>
            </a:extLst>
          </p:cNvPr>
          <p:cNvGraphicFramePr>
            <a:graphicFrameLocks noGrp="1"/>
          </p:cNvGraphicFramePr>
          <p:nvPr>
            <p:ph idx="1"/>
            <p:extLst>
              <p:ext uri="{D42A27DB-BD31-4B8C-83A1-F6EECF244321}">
                <p14:modId xmlns:p14="http://schemas.microsoft.com/office/powerpoint/2010/main" val="2950898198"/>
              </p:ext>
            </p:extLst>
          </p:nvPr>
        </p:nvGraphicFramePr>
        <p:xfrm>
          <a:off x="428624" y="1371600"/>
          <a:ext cx="8143876" cy="3852486"/>
        </p:xfrm>
        <a:graphic>
          <a:graphicData uri="http://schemas.openxmlformats.org/drawingml/2006/table">
            <a:tbl>
              <a:tblPr firstRow="1" bandRow="1">
                <a:tableStyleId>{5940675A-B579-460E-94D1-54222C63F5DA}</a:tableStyleId>
              </a:tblPr>
              <a:tblGrid>
                <a:gridCol w="1798532">
                  <a:extLst>
                    <a:ext uri="{9D8B030D-6E8A-4147-A177-3AD203B41FA5}">
                      <a16:colId xmlns:a16="http://schemas.microsoft.com/office/drawing/2014/main" val="2758202968"/>
                    </a:ext>
                  </a:extLst>
                </a:gridCol>
                <a:gridCol w="1908040">
                  <a:extLst>
                    <a:ext uri="{9D8B030D-6E8A-4147-A177-3AD203B41FA5}">
                      <a16:colId xmlns:a16="http://schemas.microsoft.com/office/drawing/2014/main" val="2093180390"/>
                    </a:ext>
                  </a:extLst>
                </a:gridCol>
                <a:gridCol w="2218652">
                  <a:extLst>
                    <a:ext uri="{9D8B030D-6E8A-4147-A177-3AD203B41FA5}">
                      <a16:colId xmlns:a16="http://schemas.microsoft.com/office/drawing/2014/main" val="30169940"/>
                    </a:ext>
                  </a:extLst>
                </a:gridCol>
                <a:gridCol w="2218652">
                  <a:extLst>
                    <a:ext uri="{9D8B030D-6E8A-4147-A177-3AD203B41FA5}">
                      <a16:colId xmlns:a16="http://schemas.microsoft.com/office/drawing/2014/main" val="3681327692"/>
                    </a:ext>
                  </a:extLst>
                </a:gridCol>
              </a:tblGrid>
              <a:tr h="514350">
                <a:tc>
                  <a:txBody>
                    <a:bodyPr/>
                    <a:lstStyle/>
                    <a:p>
                      <a:r>
                        <a:rPr lang="en-US" sz="1600" b="1"/>
                        <a:t>Genre</a:t>
                      </a:r>
                    </a:p>
                  </a:txBody>
                  <a:tcPr/>
                </a:tc>
                <a:tc>
                  <a:txBody>
                    <a:bodyPr/>
                    <a:lstStyle/>
                    <a:p>
                      <a:r>
                        <a:rPr lang="en-US" sz="1600" b="1" dirty="0"/>
                        <a:t>File Structure</a:t>
                      </a:r>
                    </a:p>
                  </a:txBody>
                  <a:tcPr/>
                </a:tc>
                <a:tc>
                  <a:txBody>
                    <a:bodyPr/>
                    <a:lstStyle/>
                    <a:p>
                      <a:r>
                        <a:rPr lang="en-US" sz="1600" b="1" dirty="0"/>
                        <a:t>Indexing</a:t>
                      </a:r>
                    </a:p>
                  </a:txBody>
                  <a:tcPr/>
                </a:tc>
                <a:tc>
                  <a:txBody>
                    <a:bodyPr/>
                    <a:lstStyle/>
                    <a:p>
                      <a:r>
                        <a:rPr lang="en-US" sz="1600" b="1" dirty="0"/>
                        <a:t>Compression</a:t>
                      </a:r>
                    </a:p>
                  </a:txBody>
                  <a:tcPr/>
                </a:tc>
                <a:extLst>
                  <a:ext uri="{0D108BD9-81ED-4DB2-BD59-A6C34878D82A}">
                    <a16:rowId xmlns:a16="http://schemas.microsoft.com/office/drawing/2014/main" val="2980743409"/>
                  </a:ext>
                </a:extLst>
              </a:tr>
              <a:tr h="586393">
                <a:tc>
                  <a:txBody>
                    <a:bodyPr/>
                    <a:lstStyle/>
                    <a:p>
                      <a:r>
                        <a:rPr lang="en-US" sz="1600"/>
                        <a:t>Relational</a:t>
                      </a:r>
                    </a:p>
                  </a:txBody>
                  <a:tcPr/>
                </a:tc>
                <a:tc>
                  <a:txBody>
                    <a:bodyPr/>
                    <a:lstStyle/>
                    <a:p>
                      <a:r>
                        <a:rPr lang="en-US" sz="1600" dirty="0"/>
                        <a:t>Heap, Ordered, Hashed</a:t>
                      </a:r>
                    </a:p>
                  </a:txBody>
                  <a:tcPr/>
                </a:tc>
                <a:tc>
                  <a:txBody>
                    <a:bodyPr/>
                    <a:lstStyle/>
                    <a:p>
                      <a:r>
                        <a:rPr lang="en-US" sz="1600"/>
                        <a:t>B-tree, B</a:t>
                      </a:r>
                      <a:r>
                        <a:rPr lang="en-US" sz="1600" baseline="30000"/>
                        <a:t>+</a:t>
                      </a:r>
                      <a:r>
                        <a:rPr lang="en-US" sz="1600"/>
                        <a:t>-tree</a:t>
                      </a:r>
                    </a:p>
                    <a:p>
                      <a:r>
                        <a:rPr lang="en-US" sz="1600"/>
                        <a:t>Hashing</a:t>
                      </a:r>
                    </a:p>
                  </a:txBody>
                  <a:tcPr/>
                </a:tc>
                <a:tc>
                  <a:txBody>
                    <a:bodyPr/>
                    <a:lstStyle/>
                    <a:p>
                      <a:r>
                        <a:rPr lang="en-US" sz="1350" b="0" i="0" kern="1200" dirty="0">
                          <a:solidFill>
                            <a:schemeClr val="tx1"/>
                          </a:solidFill>
                          <a:effectLst/>
                          <a:latin typeface="+mn-lt"/>
                          <a:ea typeface="+mn-ea"/>
                          <a:cs typeface="+mn-cs"/>
                        </a:rPr>
                        <a:t>JPEG, MP3</a:t>
                      </a:r>
                      <a:endParaRPr lang="en-US" sz="1600" dirty="0"/>
                    </a:p>
                  </a:txBody>
                  <a:tcPr/>
                </a:tc>
                <a:extLst>
                  <a:ext uri="{0D108BD9-81ED-4DB2-BD59-A6C34878D82A}">
                    <a16:rowId xmlns:a16="http://schemas.microsoft.com/office/drawing/2014/main" val="2379789350"/>
                  </a:ext>
                </a:extLst>
              </a:tr>
              <a:tr h="512157">
                <a:tc>
                  <a:txBody>
                    <a:bodyPr/>
                    <a:lstStyle/>
                    <a:p>
                      <a:r>
                        <a:rPr lang="en-US" sz="1600" dirty="0"/>
                        <a:t>Spatial</a:t>
                      </a:r>
                    </a:p>
                  </a:txBody>
                  <a:tcPr/>
                </a:tc>
                <a:tc>
                  <a:txBody>
                    <a:bodyPr/>
                    <a:lstStyle/>
                    <a:p>
                      <a:r>
                        <a:rPr lang="en-US" sz="1600" dirty="0"/>
                        <a:t>Space filling curve</a:t>
                      </a:r>
                    </a:p>
                  </a:txBody>
                  <a:tcPr/>
                </a:tc>
                <a:tc>
                  <a:txBody>
                    <a:bodyPr/>
                    <a:lstStyle/>
                    <a:p>
                      <a:r>
                        <a:rPr lang="en-US" sz="1600" dirty="0"/>
                        <a:t>R-tree, R</a:t>
                      </a:r>
                      <a:r>
                        <a:rPr lang="en-US" sz="1600" baseline="30000" dirty="0"/>
                        <a:t>+</a:t>
                      </a:r>
                      <a:r>
                        <a:rPr lang="en-US" sz="1600" dirty="0"/>
                        <a:t>/R* trees</a:t>
                      </a:r>
                    </a:p>
                  </a:txBody>
                  <a:tcPr/>
                </a:tc>
                <a:tc>
                  <a:txBody>
                    <a:bodyPr/>
                    <a:lstStyle/>
                    <a:p>
                      <a:endParaRPr lang="en-US" sz="1600" dirty="0"/>
                    </a:p>
                  </a:txBody>
                  <a:tcPr/>
                </a:tc>
                <a:extLst>
                  <a:ext uri="{0D108BD9-81ED-4DB2-BD59-A6C34878D82A}">
                    <a16:rowId xmlns:a16="http://schemas.microsoft.com/office/drawing/2014/main" val="2395401473"/>
                  </a:ext>
                </a:extLst>
              </a:tr>
              <a:tr h="586393">
                <a:tc>
                  <a:txBody>
                    <a:bodyPr/>
                    <a:lstStyle/>
                    <a:p>
                      <a:r>
                        <a:rPr lang="en-US" sz="1600"/>
                        <a:t>Spatial Network</a:t>
                      </a:r>
                    </a:p>
                  </a:txBody>
                  <a:tcPr/>
                </a:tc>
                <a:tc>
                  <a:txBody>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lang="en-US" sz="1600" dirty="0"/>
                        <a:t>CCAM </a:t>
                      </a:r>
                      <a:br>
                        <a:rPr lang="en-US" sz="1600" dirty="0"/>
                      </a:br>
                      <a:r>
                        <a:rPr lang="en-US" sz="1600" dirty="0"/>
                        <a:t>Min-cut of edges</a:t>
                      </a:r>
                    </a:p>
                  </a:txBody>
                  <a:tcPr/>
                </a:tc>
                <a:tc>
                  <a:txBody>
                    <a:bodyPr/>
                    <a:lstStyle/>
                    <a:p>
                      <a:endParaRPr lang="en-US" sz="1600" dirty="0"/>
                    </a:p>
                  </a:txBody>
                  <a:tcPr/>
                </a:tc>
                <a:tc>
                  <a:txBody>
                    <a:bodyPr/>
                    <a:lstStyle/>
                    <a:p>
                      <a:r>
                        <a:rPr lang="en-US" sz="1600" dirty="0" err="1">
                          <a:solidFill>
                            <a:srgbClr val="7030A0"/>
                          </a:solidFill>
                        </a:rPr>
                        <a:t>Trajic</a:t>
                      </a:r>
                      <a:endParaRPr lang="en-US" sz="1600" dirty="0">
                        <a:solidFill>
                          <a:srgbClr val="7030A0"/>
                        </a:solidFill>
                      </a:endParaRPr>
                    </a:p>
                  </a:txBody>
                  <a:tcPr/>
                </a:tc>
                <a:extLst>
                  <a:ext uri="{0D108BD9-81ED-4DB2-BD59-A6C34878D82A}">
                    <a16:rowId xmlns:a16="http://schemas.microsoft.com/office/drawing/2014/main" val="2136389464"/>
                  </a:ext>
                </a:extLst>
              </a:tr>
              <a:tr h="694256">
                <a:tc>
                  <a:txBody>
                    <a:bodyPr/>
                    <a:lstStyle/>
                    <a:p>
                      <a:r>
                        <a:rPr lang="en-US" sz="1600" dirty="0">
                          <a:solidFill>
                            <a:schemeClr val="tx1"/>
                          </a:solidFill>
                        </a:rPr>
                        <a:t>Spatiotemporal</a:t>
                      </a:r>
                    </a:p>
                  </a:txBody>
                  <a:tcPr/>
                </a:tc>
                <a:tc>
                  <a:txBody>
                    <a:bodyPr/>
                    <a:lstStyle/>
                    <a:p>
                      <a:r>
                        <a:rPr lang="en-US" sz="1600" dirty="0"/>
                        <a:t>Snapshot,</a:t>
                      </a:r>
                    </a:p>
                    <a:p>
                      <a:r>
                        <a:rPr lang="en-US" sz="1600" dirty="0" err="1">
                          <a:solidFill>
                            <a:srgbClr val="7030A0"/>
                          </a:solidFill>
                        </a:rPr>
                        <a:t>Lagrangian</a:t>
                      </a:r>
                      <a:r>
                        <a:rPr lang="en-US" sz="1600" dirty="0">
                          <a:solidFill>
                            <a:srgbClr val="7030A0"/>
                          </a:solidFill>
                        </a:rPr>
                        <a:t>,</a:t>
                      </a:r>
                    </a:p>
                    <a:p>
                      <a:pPr marL="0" marR="0" lvl="0" indent="0" algn="l" defTabSz="342892" rtl="0" eaLnBrk="1" fontAlgn="auto" latinLnBrk="0" hangingPunct="1">
                        <a:lnSpc>
                          <a:spcPct val="100000"/>
                        </a:lnSpc>
                        <a:spcBef>
                          <a:spcPts val="0"/>
                        </a:spcBef>
                        <a:spcAft>
                          <a:spcPts val="0"/>
                        </a:spcAft>
                        <a:buClrTx/>
                        <a:buSzTx/>
                        <a:buFontTx/>
                        <a:buNone/>
                        <a:tabLst/>
                        <a:defRPr/>
                      </a:pPr>
                      <a:r>
                        <a:rPr lang="en-US" sz="1600" dirty="0">
                          <a:solidFill>
                            <a:srgbClr val="7030A0"/>
                          </a:solidFill>
                        </a:rPr>
                        <a:t>Min-cut of hyper-edges</a:t>
                      </a:r>
                    </a:p>
                  </a:txBody>
                  <a:tcPr/>
                </a:tc>
                <a:tc>
                  <a:txBody>
                    <a:bodyPr/>
                    <a:lstStyle/>
                    <a:p>
                      <a:r>
                        <a:rPr lang="en-US" sz="1600" dirty="0" err="1">
                          <a:solidFill>
                            <a:schemeClr val="tx1"/>
                          </a:solidFill>
                        </a:rPr>
                        <a:t>TPRtree</a:t>
                      </a:r>
                      <a:r>
                        <a:rPr lang="en-US" sz="1600" dirty="0">
                          <a:solidFill>
                            <a:schemeClr val="tx1"/>
                          </a:solidFill>
                        </a:rPr>
                        <a:t>, </a:t>
                      </a:r>
                      <a:r>
                        <a:rPr lang="en-US" sz="1600" dirty="0" err="1">
                          <a:solidFill>
                            <a:schemeClr val="tx1"/>
                          </a:solidFill>
                        </a:rPr>
                        <a:t>MVRtree</a:t>
                      </a:r>
                      <a:r>
                        <a:rPr lang="en-US" sz="1600" dirty="0">
                          <a:solidFill>
                            <a:schemeClr val="tx1"/>
                          </a:solidFill>
                        </a:rPr>
                        <a:t>, pyramid, …</a:t>
                      </a:r>
                    </a:p>
                  </a:txBody>
                  <a:tcPr/>
                </a:tc>
                <a:tc>
                  <a:txBody>
                    <a:bodyPr/>
                    <a:lstStyle/>
                    <a:p>
                      <a:r>
                        <a:rPr lang="en-US" sz="1400" dirty="0">
                          <a:solidFill>
                            <a:srgbClr val="FF0000"/>
                          </a:solidFill>
                        </a:rPr>
                        <a:t>REST: A Reference based framework for ST trajectory compression (G5 - </a:t>
                      </a:r>
                      <a:r>
                        <a:rPr lang="en-US" sz="1400" dirty="0">
                          <a:solidFill>
                            <a:srgbClr val="FF0000"/>
                          </a:solidFill>
                          <a:hlinkClick r:id="rId2"/>
                        </a:rPr>
                        <a:t>Spring 2022</a:t>
                      </a:r>
                      <a:r>
                        <a:rPr lang="en-US" sz="1400" dirty="0">
                          <a:solidFill>
                            <a:srgbClr val="FF0000"/>
                          </a:solidFill>
                        </a:rPr>
                        <a:t>)</a:t>
                      </a:r>
                    </a:p>
                  </a:txBody>
                  <a:tcPr/>
                </a:tc>
                <a:extLst>
                  <a:ext uri="{0D108BD9-81ED-4DB2-BD59-A6C34878D82A}">
                    <a16:rowId xmlns:a16="http://schemas.microsoft.com/office/drawing/2014/main" val="175997083"/>
                  </a:ext>
                </a:extLst>
              </a:tr>
              <a:tr h="586393">
                <a:tc>
                  <a:txBody>
                    <a:bodyPr/>
                    <a:lstStyle/>
                    <a:p>
                      <a:r>
                        <a:rPr lang="en-US" sz="1600"/>
                        <a:t>Spatial Big Data</a:t>
                      </a:r>
                    </a:p>
                  </a:txBody>
                  <a:tcPr/>
                </a:tc>
                <a:tc>
                  <a:txBody>
                    <a:bodyPr/>
                    <a:lstStyle/>
                    <a:p>
                      <a:r>
                        <a:rPr lang="en-US" sz="1600"/>
                        <a:t>Distributed models</a:t>
                      </a:r>
                    </a:p>
                  </a:txBody>
                  <a:tcPr/>
                </a:tc>
                <a:tc>
                  <a:txBody>
                    <a:bodyPr/>
                    <a:lstStyle/>
                    <a:p>
                      <a:r>
                        <a:rPr lang="en-US" sz="1600" dirty="0" err="1"/>
                        <a:t>SpatialHadoop</a:t>
                      </a:r>
                      <a:r>
                        <a:rPr lang="en-US" sz="1600" dirty="0"/>
                        <a:t> (R-tree on Hadoop), GPU …</a:t>
                      </a:r>
                    </a:p>
                  </a:txBody>
                  <a:tcPr/>
                </a:tc>
                <a:tc>
                  <a:txBody>
                    <a:bodyPr/>
                    <a:lstStyle/>
                    <a:p>
                      <a:endParaRPr lang="en-US" sz="1600" dirty="0"/>
                    </a:p>
                  </a:txBody>
                  <a:tcPr/>
                </a:tc>
                <a:extLst>
                  <a:ext uri="{0D108BD9-81ED-4DB2-BD59-A6C34878D82A}">
                    <a16:rowId xmlns:a16="http://schemas.microsoft.com/office/drawing/2014/main" val="1484257923"/>
                  </a:ext>
                </a:extLst>
              </a:tr>
            </a:tbl>
          </a:graphicData>
        </a:graphic>
      </p:graphicFrame>
      <p:sp>
        <p:nvSpPr>
          <p:cNvPr id="6" name="Rectangle 5">
            <a:extLst>
              <a:ext uri="{FF2B5EF4-FFF2-40B4-BE49-F238E27FC236}">
                <a16:creationId xmlns:a16="http://schemas.microsoft.com/office/drawing/2014/main" id="{61DEB9CF-5346-D138-3A4F-B0D1225A7B41}"/>
              </a:ext>
              <a:ext uri="{C183D7F6-B498-43B3-948B-1728B52AA6E4}">
                <adec:decorative xmlns:adec="http://schemas.microsoft.com/office/drawing/2017/decorative" val="1"/>
              </a:ext>
            </a:extLst>
          </p:cNvPr>
          <p:cNvSpPr/>
          <p:nvPr/>
        </p:nvSpPr>
        <p:spPr bwMode="auto">
          <a:xfrm>
            <a:off x="2244436" y="4674712"/>
            <a:ext cx="6213764" cy="503276"/>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7" name="Rectangle 26">
            <a:extLst>
              <a:ext uri="{FF2B5EF4-FFF2-40B4-BE49-F238E27FC236}">
                <a16:creationId xmlns:a16="http://schemas.microsoft.com/office/drawing/2014/main" id="{94FACB47-656F-2E1C-5CF1-F60DBB7E7C35}"/>
              </a:ext>
              <a:ext uri="{C183D7F6-B498-43B3-948B-1728B52AA6E4}">
                <adec:decorative xmlns:adec="http://schemas.microsoft.com/office/drawing/2017/decorative" val="1"/>
              </a:ext>
            </a:extLst>
          </p:cNvPr>
          <p:cNvSpPr/>
          <p:nvPr/>
        </p:nvSpPr>
        <p:spPr bwMode="auto">
          <a:xfrm>
            <a:off x="2244436" y="3614580"/>
            <a:ext cx="6213764" cy="99369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91346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7" grpId="0" animBg="1"/>
    </p:bldLst>
  </p:timing>
</p:sld>
</file>

<file path=ppt/theme/theme1.xml><?xml version="1.0" encoding="utf-8"?>
<a:theme xmlns:a="http://schemas.openxmlformats.org/drawingml/2006/main" name="1_D2D-3">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233577</TotalTime>
  <Words>6447</Words>
  <Application>Microsoft Office PowerPoint</Application>
  <PresentationFormat>On-screen Show (4:3)</PresentationFormat>
  <Paragraphs>816</Paragraphs>
  <Slides>66</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docs-Roboto</vt:lpstr>
      <vt:lpstr>Arial</vt:lpstr>
      <vt:lpstr>Calibri</vt:lpstr>
      <vt:lpstr>Cambria Math</vt:lpstr>
      <vt:lpstr>Microsoft Sans Serif</vt:lpstr>
      <vt:lpstr>Times New Roman</vt:lpstr>
      <vt:lpstr>1_D2D-3</vt:lpstr>
      <vt:lpstr>Spatial Storage Models and Literature Survey  State of the Art and New Developments</vt:lpstr>
      <vt:lpstr>Learning Objectives</vt:lpstr>
      <vt:lpstr>Weekly Topic: Spatial Data Storage</vt:lpstr>
      <vt:lpstr>Common Relational Data Storage File Structures</vt:lpstr>
      <vt:lpstr>Relational Data Storage Examples </vt:lpstr>
      <vt:lpstr>Spatial Data Storage Examples</vt:lpstr>
      <vt:lpstr>Spatial Network Storage Example</vt:lpstr>
      <vt:lpstr>Spatial Network Storage Example (cont’d)</vt:lpstr>
      <vt:lpstr>Weekly Topic: Spatial Data Storage (P1)</vt:lpstr>
      <vt:lpstr>Learning Objectives Outline</vt:lpstr>
      <vt:lpstr>Recall Critical Reading Questions</vt:lpstr>
      <vt:lpstr>SSTN-G∀S Problem Statement</vt:lpstr>
      <vt:lpstr>Significance</vt:lpstr>
      <vt:lpstr>Major Contributions</vt:lpstr>
      <vt:lpstr>Key Concepts</vt:lpstr>
      <vt:lpstr>Key Concepts: Data Storage</vt:lpstr>
      <vt:lpstr>Validation Methodology</vt:lpstr>
      <vt:lpstr>Assumptions</vt:lpstr>
      <vt:lpstr>Revisions</vt:lpstr>
      <vt:lpstr>Literature Review : Laundry list approach</vt:lpstr>
      <vt:lpstr>Literature Review: Decision Table Approach</vt:lpstr>
      <vt:lpstr>Literature Review: Decision Tree Approach</vt:lpstr>
      <vt:lpstr>Related Work and Limitations (Revised)</vt:lpstr>
      <vt:lpstr>Quiz</vt:lpstr>
      <vt:lpstr>Quiz 1</vt:lpstr>
      <vt:lpstr>Learning Objectives P2</vt:lpstr>
      <vt:lpstr>Societal Importance</vt:lpstr>
      <vt:lpstr>Problem Statement</vt:lpstr>
      <vt:lpstr>Contributions</vt:lpstr>
      <vt:lpstr>Key concepts: Spatiotemporal Data</vt:lpstr>
      <vt:lpstr>Key concepts Prediction of Next Points from Previous ones</vt:lpstr>
      <vt:lpstr>Example Comparing Trajic with Delta</vt:lpstr>
      <vt:lpstr>Key concepts: System Architecture</vt:lpstr>
      <vt:lpstr>Key concepts Compression</vt:lpstr>
      <vt:lpstr>Comparison with Douglas Peucker Algorithm</vt:lpstr>
      <vt:lpstr>Critical Reading Exercise</vt:lpstr>
      <vt:lpstr>Validation methodology for Compression</vt:lpstr>
      <vt:lpstr>Critical Reading: Comparing Claims with Evidence</vt:lpstr>
      <vt:lpstr>Assumptions On Spatiotemporal Data</vt:lpstr>
      <vt:lpstr>Revisions for paper 1</vt:lpstr>
      <vt:lpstr>Quiz 2</vt:lpstr>
      <vt:lpstr>Learning Objectives Papers 3 and 4</vt:lpstr>
      <vt:lpstr>Outline</vt:lpstr>
      <vt:lpstr>Reflection on Literature Review</vt:lpstr>
      <vt:lpstr>Literature review (gps trajectory compression)</vt:lpstr>
      <vt:lpstr>Literature Review: GPS trajectory synonyms, e.g., curve</vt:lpstr>
      <vt:lpstr>Resources for Literature Search</vt:lpstr>
      <vt:lpstr>A Simple Decision Table and Tree</vt:lpstr>
      <vt:lpstr>Section 2</vt:lpstr>
      <vt:lpstr>Cited Literature in the Trajic Paper (pp. 14)</vt:lpstr>
      <vt:lpstr>Summarizing Cited Literature:  Laundry List to Decision Table</vt:lpstr>
      <vt:lpstr>Decision Table to Decision Tree</vt:lpstr>
      <vt:lpstr>Best Practice: Literature Review</vt:lpstr>
      <vt:lpstr>Literature Survey</vt:lpstr>
      <vt:lpstr>Literature Survey (by author)</vt:lpstr>
      <vt:lpstr>Literature Survey (by conference / journal)</vt:lpstr>
      <vt:lpstr>Literature Survey (by topic)</vt:lpstr>
      <vt:lpstr>Literature Survey Tools</vt:lpstr>
      <vt:lpstr>Summary of Literature</vt:lpstr>
      <vt:lpstr>Exercise 1</vt:lpstr>
      <vt:lpstr>Exercise 2</vt:lpstr>
      <vt:lpstr>Exercise 3</vt:lpstr>
      <vt:lpstr>Exploring simple-path based linear hotspots</vt:lpstr>
      <vt:lpstr>References</vt:lpstr>
      <vt:lpstr>Solution</vt:lpstr>
      <vt:lpstr>References P1</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Mining system of cascading patterns in spatiotemporal framework</dc:title>
  <dc:subject/>
  <dc:creator>Yinovel</dc:creator>
  <cp:keywords/>
  <dc:description/>
  <cp:lastModifiedBy>Joseph Conroy</cp:lastModifiedBy>
  <cp:revision>3789</cp:revision>
  <cp:lastPrinted>2018-01-30T20:54:01Z</cp:lastPrinted>
  <dcterms:created xsi:type="dcterms:W3CDTF">2016-03-03T01:14:02Z</dcterms:created>
  <dcterms:modified xsi:type="dcterms:W3CDTF">2026-02-07T18:52:09Z</dcterms:modified>
  <cp:category/>
</cp:coreProperties>
</file>